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7" r:id="rId5"/>
    <p:sldId id="280" r:id="rId6"/>
    <p:sldId id="295" r:id="rId7"/>
    <p:sldId id="281" r:id="rId8"/>
    <p:sldId id="258" r:id="rId9"/>
    <p:sldId id="259" r:id="rId10"/>
    <p:sldId id="302" r:id="rId11"/>
    <p:sldId id="260" r:id="rId12"/>
    <p:sldId id="315" r:id="rId13"/>
    <p:sldId id="266" r:id="rId14"/>
    <p:sldId id="264" r:id="rId15"/>
    <p:sldId id="267" r:id="rId16"/>
    <p:sldId id="297" r:id="rId17"/>
    <p:sldId id="303" r:id="rId18"/>
    <p:sldId id="298" r:id="rId19"/>
    <p:sldId id="299" r:id="rId20"/>
    <p:sldId id="300" r:id="rId21"/>
    <p:sldId id="301" r:id="rId22"/>
    <p:sldId id="313" r:id="rId23"/>
    <p:sldId id="314" r:id="rId24"/>
    <p:sldId id="265" r:id="rId25"/>
    <p:sldId id="304" r:id="rId26"/>
    <p:sldId id="268" r:id="rId27"/>
    <p:sldId id="305" r:id="rId28"/>
    <p:sldId id="306" r:id="rId29"/>
    <p:sldId id="284" r:id="rId30"/>
    <p:sldId id="307" r:id="rId31"/>
    <p:sldId id="308" r:id="rId32"/>
    <p:sldId id="309" r:id="rId33"/>
    <p:sldId id="288" r:id="rId34"/>
    <p:sldId id="311" r:id="rId35"/>
    <p:sldId id="312" r:id="rId36"/>
    <p:sldId id="31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p15:clr>
            <a:srgbClr val="A4A3A4"/>
          </p15:clr>
        </p15:guide>
        <p15:guide id="2" pos="371">
          <p15:clr>
            <a:srgbClr val="A4A3A4"/>
          </p15:clr>
        </p15:guide>
        <p15:guide id="3" pos="544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0BBABE-C1B8-6976-6435-467AB9082089}" name="Bartels, Jordan" initials="BJ" userId="S::utjxb11@txfb-ins.com::75622c8c-7ec0-4201-8ab9-a6e0eac9b3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0429C-9F14-4B62-B174-A07A905AFC83}" v="2" dt="2025-02-13T22:09:25.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5" d="100"/>
          <a:sy n="75" d="100"/>
        </p:scale>
        <p:origin x="1026" y="66"/>
      </p:cViewPr>
      <p:guideLst>
        <p:guide orient="horz" pos="2688"/>
        <p:guide pos="371"/>
        <p:guide pos="5443"/>
      </p:guideLst>
    </p:cSldViewPr>
  </p:slideViewPr>
  <p:notesTextViewPr>
    <p:cViewPr>
      <p:scale>
        <a:sx n="100" d="100"/>
        <a:sy n="100" d="100"/>
      </p:scale>
      <p:origin x="0" y="0"/>
    </p:cViewPr>
  </p:notesTextViewPr>
  <p:notesViewPr>
    <p:cSldViewPr snapToGrid="0" snapToObjects="1" showGuides="1">
      <p:cViewPr varScale="1">
        <p:scale>
          <a:sx n="67" d="100"/>
          <a:sy n="67" d="100"/>
        </p:scale>
        <p:origin x="-231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A9509B-C94C-403A-B228-C5C5008738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04A649A-B1BF-404E-88C5-6F572D78D9A8}" type="pres">
      <dgm:prSet presAssocID="{2AA9509B-C94C-403A-B228-C5C500873812}" presName="diagram" presStyleCnt="0">
        <dgm:presLayoutVars>
          <dgm:dir/>
          <dgm:resizeHandles val="exact"/>
        </dgm:presLayoutVars>
      </dgm:prSet>
      <dgm:spPr/>
    </dgm:pt>
  </dgm:ptLst>
  <dgm:cxnLst>
    <dgm:cxn modelId="{C68D01E4-801B-4E86-BC87-D8C9B3BEDBF0}" type="presOf" srcId="{2AA9509B-C94C-403A-B228-C5C500873812}" destId="{004A649A-B1BF-404E-88C5-6F572D78D9A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13AAE2-A118-5647-9A20-84F556B60A6E}" type="datetimeFigureOut">
              <a:rPr lang="en-US" smtClean="0"/>
              <a:pPr/>
              <a:t>2/13/2025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08DAC5-B285-9F4D-B0FE-E90D8A90A738}" type="slidenum">
              <a:rPr lang="en-US" smtClean="0"/>
              <a:pPr/>
              <a:t>‹#›</a:t>
            </a:fld>
            <a:endParaRPr lang="en-US"/>
          </a:p>
        </p:txBody>
      </p:sp>
    </p:spTree>
    <p:extLst>
      <p:ext uri="{BB962C8B-B14F-4D97-AF65-F5344CB8AC3E}">
        <p14:creationId xmlns:p14="http://schemas.microsoft.com/office/powerpoint/2010/main" val="21573846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A1170-7EA9-3147-919B-3EABEAD502D1}" type="datetimeFigureOut">
              <a:rPr lang="en-US" smtClean="0"/>
              <a:pPr/>
              <a:t>2/13/2025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A92B95-633A-854F-BF16-618BC047A274}" type="slidenum">
              <a:rPr lang="en-US" smtClean="0"/>
              <a:pPr/>
              <a:t>‹#›</a:t>
            </a:fld>
            <a:endParaRPr lang="en-US"/>
          </a:p>
        </p:txBody>
      </p:sp>
    </p:spTree>
    <p:extLst>
      <p:ext uri="{BB962C8B-B14F-4D97-AF65-F5344CB8AC3E}">
        <p14:creationId xmlns:p14="http://schemas.microsoft.com/office/powerpoint/2010/main" val="187538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11</a:t>
            </a:fld>
            <a:endParaRPr lang="en-US"/>
          </a:p>
        </p:txBody>
      </p:sp>
    </p:spTree>
    <p:extLst>
      <p:ext uri="{BB962C8B-B14F-4D97-AF65-F5344CB8AC3E}">
        <p14:creationId xmlns:p14="http://schemas.microsoft.com/office/powerpoint/2010/main" val="390623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15</a:t>
            </a:fld>
            <a:endParaRPr lang="en-US"/>
          </a:p>
        </p:txBody>
      </p:sp>
    </p:spTree>
    <p:extLst>
      <p:ext uri="{BB962C8B-B14F-4D97-AF65-F5344CB8AC3E}">
        <p14:creationId xmlns:p14="http://schemas.microsoft.com/office/powerpoint/2010/main" val="267281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16</a:t>
            </a:fld>
            <a:endParaRPr lang="en-US"/>
          </a:p>
        </p:txBody>
      </p:sp>
    </p:spTree>
    <p:extLst>
      <p:ext uri="{BB962C8B-B14F-4D97-AF65-F5344CB8AC3E}">
        <p14:creationId xmlns:p14="http://schemas.microsoft.com/office/powerpoint/2010/main" val="151747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17</a:t>
            </a:fld>
            <a:endParaRPr lang="en-US"/>
          </a:p>
        </p:txBody>
      </p:sp>
    </p:spTree>
    <p:extLst>
      <p:ext uri="{BB962C8B-B14F-4D97-AF65-F5344CB8AC3E}">
        <p14:creationId xmlns:p14="http://schemas.microsoft.com/office/powerpoint/2010/main" val="32137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18</a:t>
            </a:fld>
            <a:endParaRPr lang="en-US"/>
          </a:p>
        </p:txBody>
      </p:sp>
    </p:spTree>
    <p:extLst>
      <p:ext uri="{BB962C8B-B14F-4D97-AF65-F5344CB8AC3E}">
        <p14:creationId xmlns:p14="http://schemas.microsoft.com/office/powerpoint/2010/main" val="59021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19</a:t>
            </a:fld>
            <a:endParaRPr lang="en-US"/>
          </a:p>
        </p:txBody>
      </p:sp>
    </p:spTree>
    <p:extLst>
      <p:ext uri="{BB962C8B-B14F-4D97-AF65-F5344CB8AC3E}">
        <p14:creationId xmlns:p14="http://schemas.microsoft.com/office/powerpoint/2010/main" val="324170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20</a:t>
            </a:fld>
            <a:endParaRPr lang="en-US"/>
          </a:p>
        </p:txBody>
      </p:sp>
    </p:spTree>
    <p:extLst>
      <p:ext uri="{BB962C8B-B14F-4D97-AF65-F5344CB8AC3E}">
        <p14:creationId xmlns:p14="http://schemas.microsoft.com/office/powerpoint/2010/main" val="346301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21</a:t>
            </a:fld>
            <a:endParaRPr lang="en-US"/>
          </a:p>
        </p:txBody>
      </p:sp>
    </p:spTree>
    <p:extLst>
      <p:ext uri="{BB962C8B-B14F-4D97-AF65-F5344CB8AC3E}">
        <p14:creationId xmlns:p14="http://schemas.microsoft.com/office/powerpoint/2010/main" val="2211341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92B95-633A-854F-BF16-618BC047A274}" type="slidenum">
              <a:rPr lang="en-US" smtClean="0"/>
              <a:pPr/>
              <a:t>28</a:t>
            </a:fld>
            <a:endParaRPr lang="en-US"/>
          </a:p>
        </p:txBody>
      </p:sp>
    </p:spTree>
    <p:extLst>
      <p:ext uri="{BB962C8B-B14F-4D97-AF65-F5344CB8AC3E}">
        <p14:creationId xmlns:p14="http://schemas.microsoft.com/office/powerpoint/2010/main" val="255919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8" name="Picture 7" descr="red star panel cover-01.jpg"/>
          <p:cNvPicPr>
            <a:picLocks noChangeAspect="1"/>
          </p:cNvPicPr>
          <p:nvPr userDrawn="1"/>
        </p:nvPicPr>
        <p:blipFill>
          <a:blip r:embed="rId2"/>
          <a:stretch>
            <a:fillRect/>
          </a:stretch>
        </p:blipFill>
        <p:spPr>
          <a:xfrm>
            <a:off x="0" y="0"/>
            <a:ext cx="9162288" cy="6871716"/>
          </a:xfrm>
          <a:prstGeom prst="rect">
            <a:avLst/>
          </a:prstGeom>
        </p:spPr>
      </p:pic>
      <p:sp>
        <p:nvSpPr>
          <p:cNvPr id="2" name="Title 1"/>
          <p:cNvSpPr>
            <a:spLocks noGrp="1"/>
          </p:cNvSpPr>
          <p:nvPr>
            <p:ph type="ctrTitle" hasCustomPrompt="1"/>
          </p:nvPr>
        </p:nvSpPr>
        <p:spPr>
          <a:xfrm>
            <a:off x="609599" y="869950"/>
            <a:ext cx="7916333" cy="3041650"/>
          </a:xfrm>
          <a:prstGeom prst="rect">
            <a:avLst/>
          </a:prstGeom>
        </p:spPr>
        <p:txBody>
          <a:bodyPr lIns="0" tIns="0" rIns="0" bIns="0" anchor="b" anchorCtr="0"/>
          <a:lstStyle>
            <a:lvl1pPr algn="l">
              <a:lnSpc>
                <a:spcPts val="5220"/>
              </a:lnSpc>
              <a:defRPr sz="5100" b="0" i="0" baseline="0">
                <a:solidFill>
                  <a:schemeClr val="bg1"/>
                </a:solidFill>
                <a:latin typeface="Verdana"/>
                <a:cs typeface="Verdana"/>
              </a:defRPr>
            </a:lvl1pPr>
          </a:lstStyle>
          <a:p>
            <a:r>
              <a:rPr lang="en-US" dirty="0"/>
              <a:t>CLICK TO EDIT</a:t>
            </a:r>
            <a:br>
              <a:rPr lang="en-US" dirty="0"/>
            </a:br>
            <a:r>
              <a:rPr lang="en-US" dirty="0"/>
              <a:t>COVER SLIDE</a:t>
            </a:r>
          </a:p>
        </p:txBody>
      </p:sp>
      <p:sp>
        <p:nvSpPr>
          <p:cNvPr id="3" name="Subtitle 2"/>
          <p:cNvSpPr>
            <a:spLocks noGrp="1"/>
          </p:cNvSpPr>
          <p:nvPr>
            <p:ph type="subTitle" idx="1"/>
          </p:nvPr>
        </p:nvSpPr>
        <p:spPr>
          <a:xfrm>
            <a:off x="609598" y="3911600"/>
            <a:ext cx="7916333" cy="736600"/>
          </a:xfrm>
          <a:prstGeom prst="rect">
            <a:avLst/>
          </a:prstGeom>
        </p:spPr>
        <p:txBody>
          <a:bodyPr lIns="0" tIns="0" rIns="0" bIns="0" anchor="ctr"/>
          <a:lstStyle>
            <a:lvl1pPr marL="0" indent="0" algn="l">
              <a:buNone/>
              <a:defRPr sz="1900">
                <a:solidFill>
                  <a:schemeClr val="bg1">
                    <a:lumMod val="8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Text Placeholder 2"/>
          <p:cNvSpPr>
            <a:spLocks noGrp="1"/>
          </p:cNvSpPr>
          <p:nvPr>
            <p:ph type="body" idx="10" hasCustomPrompt="1"/>
          </p:nvPr>
        </p:nvSpPr>
        <p:spPr>
          <a:xfrm>
            <a:off x="609599" y="488950"/>
            <a:ext cx="2058987" cy="222250"/>
          </a:xfrm>
          <a:prstGeom prst="rect">
            <a:avLst/>
          </a:prstGeom>
        </p:spPr>
        <p:txBody>
          <a:bodyPr lIns="0" tIns="0" rIns="0" bIns="0" anchor="t" anchorCtr="0"/>
          <a:lstStyle>
            <a:lvl1pPr marL="0" indent="0">
              <a:buNone/>
              <a:defRPr sz="1200">
                <a:solidFill>
                  <a:schemeClr val="bg1"/>
                </a:solidFill>
                <a:latin typeface="Verdana"/>
                <a:cs typeface="Verdan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sz="1200" dirty="0">
                <a:solidFill>
                  <a:srgbClr val="D9D9D9"/>
                </a:solidFill>
                <a:latin typeface="Verdana"/>
                <a:cs typeface="Verdana"/>
              </a:rPr>
              <a:t>July 30,</a:t>
            </a:r>
            <a:r>
              <a:rPr lang="en-US" sz="1200" baseline="0" dirty="0">
                <a:solidFill>
                  <a:srgbClr val="D9D9D9"/>
                </a:solidFill>
                <a:latin typeface="Verdana"/>
                <a:cs typeface="Verdana"/>
              </a:rPr>
              <a:t> 2011</a:t>
            </a:r>
            <a:endParaRPr lang="en-US" sz="1200" dirty="0">
              <a:solidFill>
                <a:srgbClr val="D9D9D9"/>
              </a:solidFill>
              <a:latin typeface="Verdana"/>
              <a:cs typeface="Verdana"/>
            </a:endParaRPr>
          </a:p>
        </p:txBody>
      </p:sp>
      <p:pic>
        <p:nvPicPr>
          <p:cNvPr id="9" name="Picture 8" descr="tfb_vrt_rgb_grd_pos.jpg"/>
          <p:cNvPicPr>
            <a:picLocks noChangeAspect="1"/>
          </p:cNvPicPr>
          <p:nvPr userDrawn="1"/>
        </p:nvPicPr>
        <p:blipFill>
          <a:blip r:embed="rId3"/>
          <a:srcRect l="11313" t="12121" r="7131" b="13305"/>
          <a:stretch>
            <a:fillRect/>
          </a:stretch>
        </p:blipFill>
        <p:spPr>
          <a:xfrm>
            <a:off x="584198" y="5122340"/>
            <a:ext cx="1618488" cy="13072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srcRect/>
          <a:stretch>
            <a:fillRect l="-60000" r="-60000"/>
          </a:stretch>
        </a:blipFill>
        <a:effectLst/>
      </p:bgPr>
    </p:bg>
    <p:spTree>
      <p:nvGrpSpPr>
        <p:cNvPr id="1" name=""/>
        <p:cNvGrpSpPr/>
        <p:nvPr/>
      </p:nvGrpSpPr>
      <p:grpSpPr>
        <a:xfrm>
          <a:off x="0" y="0"/>
          <a:ext cx="0" cy="0"/>
          <a:chOff x="0" y="0"/>
          <a:chExt cx="0" cy="0"/>
        </a:xfrm>
      </p:grpSpPr>
      <p:pic>
        <p:nvPicPr>
          <p:cNvPr id="10" name="Picture 9" descr="red star panel agenda-01.jpg"/>
          <p:cNvPicPr>
            <a:picLocks noChangeAspect="1"/>
          </p:cNvPicPr>
          <p:nvPr userDrawn="1"/>
        </p:nvPicPr>
        <p:blipFill>
          <a:blip r:embed="rId3"/>
          <a:stretch>
            <a:fillRect/>
          </a:stretch>
        </p:blipFill>
        <p:spPr>
          <a:xfrm>
            <a:off x="0" y="0"/>
            <a:ext cx="9162288" cy="6871716"/>
          </a:xfrm>
          <a:prstGeom prst="rect">
            <a:avLst/>
          </a:prstGeom>
        </p:spPr>
      </p:pic>
      <p:sp>
        <p:nvSpPr>
          <p:cNvPr id="5" name="Footer Placeholder 4"/>
          <p:cNvSpPr>
            <a:spLocks noGrp="1"/>
          </p:cNvSpPr>
          <p:nvPr>
            <p:ph type="ftr" sz="quarter" idx="11"/>
          </p:nvPr>
        </p:nvSpPr>
        <p:spPr/>
        <p:txBody>
          <a:bodyPr/>
          <a:lstStyle/>
          <a:p>
            <a:r>
              <a:rPr lang="en-US" dirty="0"/>
              <a:t>Texas Farm Bureau Presentation</a:t>
            </a:r>
          </a:p>
        </p:txBody>
      </p:sp>
      <p:sp>
        <p:nvSpPr>
          <p:cNvPr id="6" name="Slide Number Placeholder 5"/>
          <p:cNvSpPr>
            <a:spLocks noGrp="1"/>
          </p:cNvSpPr>
          <p:nvPr>
            <p:ph type="sldNum" sz="quarter" idx="12"/>
          </p:nvPr>
        </p:nvSpPr>
        <p:spPr/>
        <p:txBody>
          <a:bodyPr/>
          <a:lstStyle/>
          <a:p>
            <a:fld id="{A56AA9FD-67D3-224D-833E-56195D0AF7BA}" type="slidenum">
              <a:rPr lang="en-US" smtClean="0"/>
              <a:pPr/>
              <a:t>‹#›</a:t>
            </a:fld>
            <a:endParaRPr lang="en-US"/>
          </a:p>
        </p:txBody>
      </p:sp>
      <p:sp>
        <p:nvSpPr>
          <p:cNvPr id="12" name="Vertical Text Placeholder 2"/>
          <p:cNvSpPr>
            <a:spLocks noGrp="1"/>
          </p:cNvSpPr>
          <p:nvPr>
            <p:ph type="body" orient="vert" idx="13" hasCustomPrompt="1"/>
          </p:nvPr>
        </p:nvSpPr>
        <p:spPr>
          <a:xfrm>
            <a:off x="601663" y="2768601"/>
            <a:ext cx="7818437" cy="2260599"/>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1800">
                <a:solidFill>
                  <a:schemeClr val="tx1"/>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solidFill>
                  <a:schemeClr val="tx1"/>
                </a:solidFill>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solidFill>
                  <a:schemeClr val="tx1"/>
                </a:solidFill>
              </a:defRPr>
            </a:lvl3pPr>
            <a:lvl4pPr>
              <a:buNone/>
              <a:defRPr sz="1800">
                <a:solidFill>
                  <a:schemeClr val="accent3"/>
                </a:solidFill>
              </a:defRPr>
            </a:lvl4pPr>
          </a:lstStyle>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a:t>
            </a:r>
          </a:p>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 highlight</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800" baseline="0" dirty="0">
                <a:solidFill>
                  <a:schemeClr val="tx1"/>
                </a:solidFill>
                <a:latin typeface="Verdana"/>
                <a:cs typeface="Verdana"/>
              </a:rPr>
              <a:t>   2</a:t>
            </a:r>
            <a:r>
              <a:rPr lang="en-US" sz="1800" baseline="30000" dirty="0">
                <a:solidFill>
                  <a:schemeClr val="tx1"/>
                </a:solidFill>
                <a:latin typeface="Verdana"/>
                <a:cs typeface="Verdana"/>
              </a:rPr>
              <a:t>nd</a:t>
            </a:r>
            <a:r>
              <a:rPr lang="en-US" sz="1800" baseline="0" dirty="0">
                <a:solidFill>
                  <a:schemeClr val="tx1"/>
                </a:solidFill>
                <a:latin typeface="Verdana"/>
                <a:cs typeface="Verdana"/>
              </a:rPr>
              <a:t> level text, Verdana 18pt</a:t>
            </a:r>
          </a:p>
          <a:p>
            <a:pPr marL="914400" marR="0" lvl="2" indent="0" algn="l" defTabSz="457200" rtl="0" eaLnBrk="1" fontAlgn="auto" latinLnBrk="0" hangingPunct="1">
              <a:lnSpc>
                <a:spcPct val="100000"/>
              </a:lnSpc>
              <a:spcBef>
                <a:spcPts val="0"/>
              </a:spcBef>
              <a:spcAft>
                <a:spcPts val="0"/>
              </a:spcAft>
              <a:buClrTx/>
              <a:buSzTx/>
              <a:buFont typeface="Lucida Grande"/>
              <a:buChar char="-"/>
              <a:tabLst/>
              <a:defRPr/>
            </a:pPr>
            <a:r>
              <a:rPr lang="en-US" sz="1800" baseline="0" dirty="0">
                <a:solidFill>
                  <a:schemeClr val="tx1"/>
                </a:solidFill>
                <a:latin typeface="Verdana"/>
                <a:cs typeface="Verdana"/>
              </a:rPr>
              <a:t>   3</a:t>
            </a:r>
            <a:r>
              <a:rPr lang="en-US" sz="1800" baseline="30000" dirty="0">
                <a:solidFill>
                  <a:schemeClr val="tx1"/>
                </a:solidFill>
                <a:latin typeface="Verdana"/>
                <a:cs typeface="Verdana"/>
              </a:rPr>
              <a:t>rd</a:t>
            </a:r>
            <a:r>
              <a:rPr lang="en-US" sz="1800" baseline="0" dirty="0">
                <a:solidFill>
                  <a:schemeClr val="tx1"/>
                </a:solidFill>
                <a:latin typeface="Verdana"/>
                <a:cs typeface="Verdana"/>
              </a:rPr>
              <a:t> level text, Verdana 18pt</a:t>
            </a:r>
            <a:endParaRPr lang="en-US" sz="1800" dirty="0">
              <a:solidFill>
                <a:schemeClr val="tx1"/>
              </a:solidFill>
              <a:latin typeface="Verdana"/>
              <a:cs typeface="Verdana"/>
            </a:endParaRPr>
          </a:p>
          <a:p>
            <a:pPr lvl="3"/>
            <a:endParaRPr lang="en-US" dirty="0"/>
          </a:p>
        </p:txBody>
      </p:sp>
      <p:sp>
        <p:nvSpPr>
          <p:cNvPr id="13" name="Vertical Text Placeholder 2"/>
          <p:cNvSpPr>
            <a:spLocks noGrp="1"/>
          </p:cNvSpPr>
          <p:nvPr>
            <p:ph type="body" orient="vert" idx="14"/>
          </p:nvPr>
        </p:nvSpPr>
        <p:spPr>
          <a:xfrm>
            <a:off x="601663" y="1320800"/>
            <a:ext cx="6357937" cy="1244600"/>
          </a:xfrm>
          <a:prstGeom prst="rect">
            <a:avLst/>
          </a:prstGeom>
        </p:spPr>
        <p:txBody>
          <a:bodyPr vert="horz" wrap="square"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4000">
                <a:solidFill>
                  <a:schemeClr val="accent4"/>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lvl3pPr>
            <a:lvl4pPr>
              <a:buNone/>
              <a:defRPr sz="1800"/>
            </a:lvl4pPr>
          </a:lstStyle>
          <a:p>
            <a:pPr lvl="0"/>
            <a:r>
              <a:rPr lang="en-US"/>
              <a:t>Click to edit Master text styles</a:t>
            </a:r>
          </a:p>
          <a:p>
            <a:pPr lvl="1"/>
            <a:r>
              <a:rPr lang="en-US"/>
              <a:t>Second level</a:t>
            </a:r>
          </a:p>
        </p:txBody>
      </p:sp>
      <p:pic>
        <p:nvPicPr>
          <p:cNvPr id="9" name="Picture 8" descr="tfb_hrz_4cp_grd_pos.jpg"/>
          <p:cNvPicPr>
            <a:picLocks noChangeAspect="1"/>
          </p:cNvPicPr>
          <p:nvPr userDrawn="1"/>
        </p:nvPicPr>
        <p:blipFill>
          <a:blip r:embed="rId4"/>
          <a:stretch>
            <a:fillRect/>
          </a:stretch>
        </p:blipFill>
        <p:spPr>
          <a:xfrm>
            <a:off x="6860989" y="6055838"/>
            <a:ext cx="1970151" cy="8158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7" name="Picture 6" descr="red star panel cover-01.jpg"/>
          <p:cNvPicPr>
            <a:picLocks noChangeAspect="1"/>
          </p:cNvPicPr>
          <p:nvPr userDrawn="1"/>
        </p:nvPicPr>
        <p:blipFill>
          <a:blip r:embed="rId2"/>
          <a:stretch>
            <a:fillRect/>
          </a:stretch>
        </p:blipFill>
        <p:spPr>
          <a:xfrm>
            <a:off x="0" y="0"/>
            <a:ext cx="9162288" cy="6871716"/>
          </a:xfrm>
          <a:prstGeom prst="rect">
            <a:avLst/>
          </a:prstGeom>
        </p:spPr>
      </p:pic>
      <p:sp>
        <p:nvSpPr>
          <p:cNvPr id="8" name="Title 1"/>
          <p:cNvSpPr>
            <a:spLocks noGrp="1"/>
          </p:cNvSpPr>
          <p:nvPr>
            <p:ph type="ctrTitle" hasCustomPrompt="1"/>
          </p:nvPr>
        </p:nvSpPr>
        <p:spPr>
          <a:xfrm>
            <a:off x="609599" y="869950"/>
            <a:ext cx="7916333" cy="3041650"/>
          </a:xfrm>
          <a:prstGeom prst="rect">
            <a:avLst/>
          </a:prstGeom>
        </p:spPr>
        <p:txBody>
          <a:bodyPr lIns="0" tIns="0" rIns="0" bIns="0" anchor="b" anchorCtr="0"/>
          <a:lstStyle>
            <a:lvl1pPr algn="l">
              <a:lnSpc>
                <a:spcPts val="5220"/>
              </a:lnSpc>
              <a:defRPr sz="5100" b="0" i="0" baseline="0">
                <a:solidFill>
                  <a:schemeClr val="bg1"/>
                </a:solidFill>
                <a:latin typeface="Verdana"/>
                <a:cs typeface="Verdana"/>
              </a:defRPr>
            </a:lvl1pPr>
          </a:lstStyle>
          <a:p>
            <a:r>
              <a:rPr lang="en-US" dirty="0"/>
              <a:t>CLICK TO EDIT</a:t>
            </a:r>
            <a:br>
              <a:rPr lang="en-US" dirty="0"/>
            </a:br>
            <a:r>
              <a:rPr lang="en-US" dirty="0"/>
              <a:t>COVER SLIDE</a:t>
            </a:r>
          </a:p>
        </p:txBody>
      </p:sp>
      <p:sp>
        <p:nvSpPr>
          <p:cNvPr id="9" name="Subtitle 2"/>
          <p:cNvSpPr>
            <a:spLocks noGrp="1"/>
          </p:cNvSpPr>
          <p:nvPr>
            <p:ph type="subTitle" idx="1"/>
          </p:nvPr>
        </p:nvSpPr>
        <p:spPr>
          <a:xfrm>
            <a:off x="609598" y="3911600"/>
            <a:ext cx="7916333" cy="736600"/>
          </a:xfrm>
          <a:prstGeom prst="rect">
            <a:avLst/>
          </a:prstGeom>
        </p:spPr>
        <p:txBody>
          <a:bodyPr lIns="0" tIns="0" rIns="0" bIns="0" anchor="ctr"/>
          <a:lstStyle>
            <a:lvl1pPr marL="0" indent="0" algn="l">
              <a:buNone/>
              <a:defRPr sz="1900">
                <a:solidFill>
                  <a:schemeClr val="bg1">
                    <a:lumMod val="8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2"/>
          <p:cNvSpPr>
            <a:spLocks noGrp="1"/>
          </p:cNvSpPr>
          <p:nvPr>
            <p:ph type="body" idx="10" hasCustomPrompt="1"/>
          </p:nvPr>
        </p:nvSpPr>
        <p:spPr>
          <a:xfrm>
            <a:off x="609599" y="488950"/>
            <a:ext cx="2058987" cy="222250"/>
          </a:xfrm>
          <a:prstGeom prst="rect">
            <a:avLst/>
          </a:prstGeom>
        </p:spPr>
        <p:txBody>
          <a:bodyPr lIns="0" tIns="0" rIns="0" bIns="0" anchor="t" anchorCtr="0"/>
          <a:lstStyle>
            <a:lvl1pPr marL="0" indent="0">
              <a:buNone/>
              <a:defRPr sz="1200">
                <a:solidFill>
                  <a:schemeClr val="bg1"/>
                </a:solidFill>
                <a:latin typeface="Verdana"/>
                <a:cs typeface="Verdan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sz="1200" dirty="0">
                <a:solidFill>
                  <a:srgbClr val="D9D9D9"/>
                </a:solidFill>
                <a:latin typeface="Verdana"/>
                <a:cs typeface="Verdana"/>
              </a:rPr>
              <a:t>July 30,</a:t>
            </a:r>
            <a:r>
              <a:rPr lang="en-US" sz="1200" baseline="0" dirty="0">
                <a:solidFill>
                  <a:srgbClr val="D9D9D9"/>
                </a:solidFill>
                <a:latin typeface="Verdana"/>
                <a:cs typeface="Verdana"/>
              </a:rPr>
              <a:t> 2011</a:t>
            </a:r>
            <a:endParaRPr lang="en-US" sz="1200" dirty="0">
              <a:solidFill>
                <a:srgbClr val="D9D9D9"/>
              </a:solidFill>
              <a:latin typeface="Verdana"/>
              <a:cs typeface="Verdana"/>
            </a:endParaRPr>
          </a:p>
        </p:txBody>
      </p:sp>
      <p:pic>
        <p:nvPicPr>
          <p:cNvPr id="10" name="Picture 9" descr="tfb_vrt_rgb_grd_pos.jpg"/>
          <p:cNvPicPr>
            <a:picLocks noChangeAspect="1"/>
          </p:cNvPicPr>
          <p:nvPr userDrawn="1"/>
        </p:nvPicPr>
        <p:blipFill>
          <a:blip r:embed="rId3"/>
          <a:srcRect l="11313" t="12121" r="7131" b="13305"/>
          <a:stretch>
            <a:fillRect/>
          </a:stretch>
        </p:blipFill>
        <p:spPr>
          <a:xfrm>
            <a:off x="584198" y="5122340"/>
            <a:ext cx="1618488" cy="130724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with Photo 1">
    <p:spTree>
      <p:nvGrpSpPr>
        <p:cNvPr id="1" name=""/>
        <p:cNvGrpSpPr/>
        <p:nvPr/>
      </p:nvGrpSpPr>
      <p:grpSpPr>
        <a:xfrm>
          <a:off x="0" y="0"/>
          <a:ext cx="0" cy="0"/>
          <a:chOff x="0" y="0"/>
          <a:chExt cx="0" cy="0"/>
        </a:xfrm>
      </p:grpSpPr>
      <p:pic>
        <p:nvPicPr>
          <p:cNvPr id="7" name="Picture 6" descr="red star panel cover_w_photo-01.jpg"/>
          <p:cNvPicPr>
            <a:picLocks noChangeAspect="1"/>
          </p:cNvPicPr>
          <p:nvPr userDrawn="1"/>
        </p:nvPicPr>
        <p:blipFill>
          <a:blip r:embed="rId2"/>
          <a:stretch>
            <a:fillRect/>
          </a:stretch>
        </p:blipFill>
        <p:spPr>
          <a:xfrm>
            <a:off x="0" y="25447"/>
            <a:ext cx="9162288" cy="6871716"/>
          </a:xfrm>
          <a:prstGeom prst="rect">
            <a:avLst/>
          </a:prstGeom>
        </p:spPr>
      </p:pic>
      <p:sp>
        <p:nvSpPr>
          <p:cNvPr id="8" name="Title 1"/>
          <p:cNvSpPr>
            <a:spLocks noGrp="1"/>
          </p:cNvSpPr>
          <p:nvPr>
            <p:ph type="ctrTitle" hasCustomPrompt="1"/>
          </p:nvPr>
        </p:nvSpPr>
        <p:spPr>
          <a:xfrm>
            <a:off x="609599" y="3429000"/>
            <a:ext cx="7916333" cy="1338795"/>
          </a:xfrm>
          <a:prstGeom prst="rect">
            <a:avLst/>
          </a:prstGeom>
        </p:spPr>
        <p:txBody>
          <a:bodyPr lIns="0" tIns="0" rIns="0" bIns="0" anchor="b" anchorCtr="0"/>
          <a:lstStyle>
            <a:lvl1pPr algn="l">
              <a:lnSpc>
                <a:spcPts val="2860"/>
              </a:lnSpc>
              <a:defRPr sz="2800" b="0" i="0" baseline="0">
                <a:solidFill>
                  <a:schemeClr val="bg1"/>
                </a:solidFill>
                <a:latin typeface="Verdana"/>
                <a:cs typeface="Verdana"/>
              </a:defRPr>
            </a:lvl1pPr>
          </a:lstStyle>
          <a:p>
            <a:r>
              <a:rPr lang="en-US" dirty="0"/>
              <a:t>CLICK TO EDIT</a:t>
            </a:r>
            <a:br>
              <a:rPr lang="en-US" dirty="0"/>
            </a:br>
            <a:r>
              <a:rPr lang="en-US" dirty="0"/>
              <a:t>COVER SLIDE WITH PHOTO</a:t>
            </a:r>
          </a:p>
        </p:txBody>
      </p:sp>
      <p:sp>
        <p:nvSpPr>
          <p:cNvPr id="10" name="Picture Placeholder 2"/>
          <p:cNvSpPr>
            <a:spLocks noGrp="1"/>
          </p:cNvSpPr>
          <p:nvPr>
            <p:ph type="pic" idx="1"/>
          </p:nvPr>
        </p:nvSpPr>
        <p:spPr>
          <a:xfrm>
            <a:off x="0" y="1"/>
            <a:ext cx="9162288"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2"/>
          <p:cNvSpPr>
            <a:spLocks noGrp="1"/>
          </p:cNvSpPr>
          <p:nvPr>
            <p:ph type="body" idx="10" hasCustomPrompt="1"/>
          </p:nvPr>
        </p:nvSpPr>
        <p:spPr>
          <a:xfrm>
            <a:off x="609599" y="4801663"/>
            <a:ext cx="2058987" cy="222250"/>
          </a:xfrm>
          <a:prstGeom prst="rect">
            <a:avLst/>
          </a:prstGeom>
        </p:spPr>
        <p:txBody>
          <a:bodyPr lIns="0" tIns="0" rIns="0" bIns="0" anchor="t" anchorCtr="0"/>
          <a:lstStyle>
            <a:lvl1pPr marL="0" indent="0">
              <a:buNone/>
              <a:defRPr sz="1200">
                <a:solidFill>
                  <a:schemeClr val="bg1"/>
                </a:solidFill>
                <a:latin typeface="Verdana"/>
                <a:cs typeface="Verdan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sz="1200" dirty="0">
                <a:solidFill>
                  <a:srgbClr val="D9D9D9"/>
                </a:solidFill>
                <a:latin typeface="Verdana"/>
                <a:cs typeface="Verdana"/>
              </a:rPr>
              <a:t>July 30,</a:t>
            </a:r>
            <a:r>
              <a:rPr lang="en-US" sz="1200" baseline="0" dirty="0">
                <a:solidFill>
                  <a:srgbClr val="D9D9D9"/>
                </a:solidFill>
                <a:latin typeface="Verdana"/>
                <a:cs typeface="Verdana"/>
              </a:rPr>
              <a:t> 2011</a:t>
            </a:r>
            <a:endParaRPr lang="en-US" sz="1200" dirty="0">
              <a:solidFill>
                <a:srgbClr val="D9D9D9"/>
              </a:solidFill>
              <a:latin typeface="Verdana"/>
              <a:cs typeface="Verdana"/>
            </a:endParaRPr>
          </a:p>
        </p:txBody>
      </p:sp>
      <p:pic>
        <p:nvPicPr>
          <p:cNvPr id="11" name="Picture 10" descr="tfb_vrt_rgb_grd_pos.jpg"/>
          <p:cNvPicPr>
            <a:picLocks noChangeAspect="1"/>
          </p:cNvPicPr>
          <p:nvPr userDrawn="1"/>
        </p:nvPicPr>
        <p:blipFill>
          <a:blip r:embed="rId3"/>
          <a:srcRect l="11313" t="12121" r="7131" b="13305"/>
          <a:stretch>
            <a:fillRect/>
          </a:stretch>
        </p:blipFill>
        <p:spPr>
          <a:xfrm>
            <a:off x="571499" y="5538317"/>
            <a:ext cx="1125537" cy="9090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with Photo 2">
    <p:spTree>
      <p:nvGrpSpPr>
        <p:cNvPr id="1" name=""/>
        <p:cNvGrpSpPr/>
        <p:nvPr/>
      </p:nvGrpSpPr>
      <p:grpSpPr>
        <a:xfrm>
          <a:off x="0" y="0"/>
          <a:ext cx="0" cy="0"/>
          <a:chOff x="0" y="0"/>
          <a:chExt cx="0" cy="0"/>
        </a:xfrm>
      </p:grpSpPr>
      <p:pic>
        <p:nvPicPr>
          <p:cNvPr id="8" name="Picture 7" descr="red star panel cover_w_photo-01.jpg"/>
          <p:cNvPicPr>
            <a:picLocks noChangeAspect="1"/>
          </p:cNvPicPr>
          <p:nvPr userDrawn="1"/>
        </p:nvPicPr>
        <p:blipFill>
          <a:blip r:embed="rId2"/>
          <a:stretch>
            <a:fillRect/>
          </a:stretch>
        </p:blipFill>
        <p:spPr>
          <a:xfrm>
            <a:off x="0" y="0"/>
            <a:ext cx="9162288" cy="6871716"/>
          </a:xfrm>
          <a:prstGeom prst="rect">
            <a:avLst/>
          </a:prstGeom>
        </p:spPr>
      </p:pic>
      <p:sp>
        <p:nvSpPr>
          <p:cNvPr id="9" name="Title 1"/>
          <p:cNvSpPr>
            <a:spLocks noGrp="1"/>
          </p:cNvSpPr>
          <p:nvPr>
            <p:ph type="ctrTitle" hasCustomPrompt="1"/>
          </p:nvPr>
        </p:nvSpPr>
        <p:spPr>
          <a:xfrm>
            <a:off x="609599" y="3429000"/>
            <a:ext cx="7916333" cy="1338795"/>
          </a:xfrm>
          <a:prstGeom prst="rect">
            <a:avLst/>
          </a:prstGeom>
        </p:spPr>
        <p:txBody>
          <a:bodyPr lIns="0" tIns="0" rIns="0" bIns="0" anchor="b" anchorCtr="0"/>
          <a:lstStyle>
            <a:lvl1pPr algn="l">
              <a:lnSpc>
                <a:spcPts val="2860"/>
              </a:lnSpc>
              <a:defRPr sz="2800" b="0" i="0" baseline="0">
                <a:solidFill>
                  <a:schemeClr val="bg1"/>
                </a:solidFill>
                <a:latin typeface="Verdana"/>
                <a:cs typeface="Verdana"/>
              </a:defRPr>
            </a:lvl1pPr>
          </a:lstStyle>
          <a:p>
            <a:r>
              <a:rPr lang="en-US" dirty="0"/>
              <a:t>CLICK TO EDIT</a:t>
            </a:r>
            <a:br>
              <a:rPr lang="en-US" dirty="0"/>
            </a:br>
            <a:r>
              <a:rPr lang="en-US" dirty="0"/>
              <a:t>COVER SLIDE WITH PHOTO</a:t>
            </a:r>
          </a:p>
        </p:txBody>
      </p:sp>
      <p:sp>
        <p:nvSpPr>
          <p:cNvPr id="11" name="Picture Placeholder 2"/>
          <p:cNvSpPr>
            <a:spLocks noGrp="1"/>
          </p:cNvSpPr>
          <p:nvPr>
            <p:ph type="pic" idx="1"/>
          </p:nvPr>
        </p:nvSpPr>
        <p:spPr>
          <a:xfrm>
            <a:off x="0" y="1"/>
            <a:ext cx="9162288"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2"/>
          <p:cNvSpPr>
            <a:spLocks noGrp="1"/>
          </p:cNvSpPr>
          <p:nvPr>
            <p:ph type="body" idx="10" hasCustomPrompt="1"/>
          </p:nvPr>
        </p:nvSpPr>
        <p:spPr>
          <a:xfrm>
            <a:off x="609599" y="4801663"/>
            <a:ext cx="2058987" cy="222250"/>
          </a:xfrm>
          <a:prstGeom prst="rect">
            <a:avLst/>
          </a:prstGeom>
        </p:spPr>
        <p:txBody>
          <a:bodyPr lIns="0" tIns="0" rIns="0" bIns="0" anchor="t" anchorCtr="0"/>
          <a:lstStyle>
            <a:lvl1pPr marL="0" indent="0">
              <a:buNone/>
              <a:defRPr sz="1200">
                <a:solidFill>
                  <a:schemeClr val="bg1"/>
                </a:solidFill>
                <a:latin typeface="Verdana"/>
                <a:cs typeface="Verdana"/>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rPr lang="en-US" sz="1200" dirty="0">
                <a:solidFill>
                  <a:srgbClr val="D9D9D9"/>
                </a:solidFill>
                <a:latin typeface="Verdana"/>
                <a:cs typeface="Verdana"/>
              </a:rPr>
              <a:t>July 30,</a:t>
            </a:r>
            <a:r>
              <a:rPr lang="en-US" sz="1200" baseline="0" dirty="0">
                <a:solidFill>
                  <a:srgbClr val="D9D9D9"/>
                </a:solidFill>
                <a:latin typeface="Verdana"/>
                <a:cs typeface="Verdana"/>
              </a:rPr>
              <a:t> 2011</a:t>
            </a:r>
            <a:endParaRPr lang="en-US" sz="1200" dirty="0">
              <a:solidFill>
                <a:srgbClr val="D9D9D9"/>
              </a:solidFill>
              <a:latin typeface="Verdana"/>
              <a:cs typeface="Verdana"/>
            </a:endParaRPr>
          </a:p>
        </p:txBody>
      </p:sp>
      <p:pic>
        <p:nvPicPr>
          <p:cNvPr id="7" name="Picture 6" descr="tfb_vrt_rgb_grd_pos.jpg"/>
          <p:cNvPicPr>
            <a:picLocks noChangeAspect="1"/>
          </p:cNvPicPr>
          <p:nvPr userDrawn="1"/>
        </p:nvPicPr>
        <p:blipFill>
          <a:blip r:embed="rId3"/>
          <a:srcRect l="11313" t="12121" r="7131" b="13305"/>
          <a:stretch>
            <a:fillRect/>
          </a:stretch>
        </p:blipFill>
        <p:spPr>
          <a:xfrm>
            <a:off x="571499" y="5538317"/>
            <a:ext cx="1125537" cy="9090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10" name="Picture 9" descr="red star panel divider-01.jpg"/>
          <p:cNvPicPr>
            <a:picLocks noChangeAspect="1"/>
          </p:cNvPicPr>
          <p:nvPr userDrawn="1"/>
        </p:nvPicPr>
        <p:blipFill>
          <a:blip r:embed="rId2"/>
          <a:stretch>
            <a:fillRect/>
          </a:stretch>
        </p:blipFill>
        <p:spPr>
          <a:xfrm>
            <a:off x="0" y="0"/>
            <a:ext cx="9162288" cy="6871716"/>
          </a:xfrm>
          <a:prstGeom prst="rect">
            <a:avLst/>
          </a:prstGeom>
        </p:spPr>
      </p:pic>
      <p:sp>
        <p:nvSpPr>
          <p:cNvPr id="11" name="Title 1"/>
          <p:cNvSpPr>
            <a:spLocks noGrp="1"/>
          </p:cNvSpPr>
          <p:nvPr>
            <p:ph type="ctrTitle" hasCustomPrompt="1"/>
          </p:nvPr>
        </p:nvSpPr>
        <p:spPr>
          <a:xfrm>
            <a:off x="609599" y="660400"/>
            <a:ext cx="7916333" cy="4578350"/>
          </a:xfrm>
          <a:prstGeom prst="rect">
            <a:avLst/>
          </a:prstGeom>
        </p:spPr>
        <p:txBody>
          <a:bodyPr lIns="0" tIns="0" rIns="0" bIns="0" anchor="b" anchorCtr="0"/>
          <a:lstStyle>
            <a:lvl1pPr algn="l">
              <a:lnSpc>
                <a:spcPts val="5500"/>
              </a:lnSpc>
              <a:spcAft>
                <a:spcPts val="0"/>
              </a:spcAft>
              <a:defRPr sz="5500" b="0" i="0" baseline="0">
                <a:solidFill>
                  <a:schemeClr val="bg1"/>
                </a:solidFill>
                <a:latin typeface="Verdana"/>
                <a:cs typeface="Verdana"/>
              </a:defRPr>
            </a:lvl1pPr>
          </a:lstStyle>
          <a:p>
            <a:r>
              <a:rPr lang="en-US" dirty="0"/>
              <a:t>DIVIDER SLIDE</a:t>
            </a:r>
            <a:br>
              <a:rPr lang="en-US" dirty="0"/>
            </a:br>
            <a:r>
              <a:rPr lang="en-US" dirty="0"/>
              <a:t>SECOND LINE</a:t>
            </a:r>
            <a:br>
              <a:rPr lang="en-US" dirty="0"/>
            </a:br>
            <a:r>
              <a:rPr lang="en-US" dirty="0"/>
              <a:t>THIRD LINE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6" name="Picture 5" descr="red star panel divider-01.jpg"/>
          <p:cNvPicPr>
            <a:picLocks noChangeAspect="1"/>
          </p:cNvPicPr>
          <p:nvPr userDrawn="1"/>
        </p:nvPicPr>
        <p:blipFill>
          <a:blip r:embed="rId2"/>
          <a:stretch>
            <a:fillRect/>
          </a:stretch>
        </p:blipFill>
        <p:spPr>
          <a:xfrm>
            <a:off x="0" y="0"/>
            <a:ext cx="9162288" cy="6871716"/>
          </a:xfrm>
          <a:prstGeom prst="rect">
            <a:avLst/>
          </a:prstGeom>
        </p:spPr>
      </p:pic>
      <p:sp>
        <p:nvSpPr>
          <p:cNvPr id="7" name="Title 1"/>
          <p:cNvSpPr>
            <a:spLocks noGrp="1"/>
          </p:cNvSpPr>
          <p:nvPr>
            <p:ph type="ctrTitle" hasCustomPrompt="1"/>
          </p:nvPr>
        </p:nvSpPr>
        <p:spPr>
          <a:xfrm>
            <a:off x="609599" y="660400"/>
            <a:ext cx="7916333" cy="4578350"/>
          </a:xfrm>
          <a:prstGeom prst="rect">
            <a:avLst/>
          </a:prstGeom>
        </p:spPr>
        <p:txBody>
          <a:bodyPr lIns="0" tIns="0" rIns="0" bIns="0" anchor="b" anchorCtr="0"/>
          <a:lstStyle>
            <a:lvl1pPr algn="l">
              <a:lnSpc>
                <a:spcPts val="5500"/>
              </a:lnSpc>
              <a:spcAft>
                <a:spcPts val="0"/>
              </a:spcAft>
              <a:defRPr sz="5500" b="0" i="0" baseline="0">
                <a:solidFill>
                  <a:schemeClr val="bg1"/>
                </a:solidFill>
                <a:latin typeface="Verdana"/>
                <a:cs typeface="Verdana"/>
              </a:defRPr>
            </a:lvl1pPr>
          </a:lstStyle>
          <a:p>
            <a:r>
              <a:rPr lang="en-US" dirty="0"/>
              <a:t>DIVIDER SLIDE</a:t>
            </a:r>
            <a:br>
              <a:rPr lang="en-US" dirty="0"/>
            </a:br>
            <a:r>
              <a:rPr lang="en-US" dirty="0"/>
              <a:t>SECOND LINE</a:t>
            </a:r>
            <a:br>
              <a:rPr lang="en-US" dirty="0"/>
            </a:br>
            <a:r>
              <a:rPr lang="en-US" dirty="0"/>
              <a:t>THIRD LINE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pic>
        <p:nvPicPr>
          <p:cNvPr id="5" name="Picture 4" descr="red star panel text-01.jpg"/>
          <p:cNvPicPr>
            <a:picLocks noChangeAspect="1"/>
          </p:cNvPicPr>
          <p:nvPr userDrawn="1"/>
        </p:nvPicPr>
        <p:blipFill>
          <a:blip r:embed="rId2"/>
          <a:stretch>
            <a:fillRect/>
          </a:stretch>
        </p:blipFill>
        <p:spPr>
          <a:xfrm>
            <a:off x="0" y="-13716"/>
            <a:ext cx="9162288" cy="6871716"/>
          </a:xfrm>
          <a:prstGeom prst="rect">
            <a:avLst/>
          </a:prstGeom>
        </p:spPr>
      </p:pic>
      <p:sp>
        <p:nvSpPr>
          <p:cNvPr id="3" name="Footer Placeholder 2"/>
          <p:cNvSpPr>
            <a:spLocks noGrp="1"/>
          </p:cNvSpPr>
          <p:nvPr>
            <p:ph type="ftr" sz="quarter" idx="11"/>
          </p:nvPr>
        </p:nvSpPr>
        <p:spPr/>
        <p:txBody>
          <a:bodyPr/>
          <a:lstStyle/>
          <a:p>
            <a:r>
              <a:rPr lang="en-US" dirty="0"/>
              <a:t>Texas Farm Bureau Presentation</a:t>
            </a:r>
          </a:p>
        </p:txBody>
      </p:sp>
      <p:sp>
        <p:nvSpPr>
          <p:cNvPr id="4" name="Slide Number Placeholder 3"/>
          <p:cNvSpPr>
            <a:spLocks noGrp="1"/>
          </p:cNvSpPr>
          <p:nvPr>
            <p:ph type="sldNum" sz="quarter" idx="12"/>
          </p:nvPr>
        </p:nvSpPr>
        <p:spPr/>
        <p:txBody>
          <a:bodyPr/>
          <a:lstStyle/>
          <a:p>
            <a:fld id="{A56AA9FD-67D3-224D-833E-56195D0AF7BA}" type="slidenum">
              <a:rPr lang="en-US" smtClean="0"/>
              <a:pPr/>
              <a:t>‹#›</a:t>
            </a:fld>
            <a:endParaRPr lang="en-US" dirty="0"/>
          </a:p>
        </p:txBody>
      </p:sp>
      <p:sp>
        <p:nvSpPr>
          <p:cNvPr id="13" name="Vertical Text Placeholder 2"/>
          <p:cNvSpPr>
            <a:spLocks noGrp="1"/>
          </p:cNvSpPr>
          <p:nvPr>
            <p:ph type="body" orient="vert" idx="1" hasCustomPrompt="1"/>
          </p:nvPr>
        </p:nvSpPr>
        <p:spPr>
          <a:xfrm>
            <a:off x="601663" y="2133601"/>
            <a:ext cx="7818437" cy="37084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
                <a:schemeClr val="tx2"/>
              </a:buClr>
              <a:buSzTx/>
              <a:buFontTx/>
              <a:buNone/>
              <a:tabLst/>
              <a:defRPr sz="1800">
                <a:solidFill>
                  <a:schemeClr val="tx2"/>
                </a:solidFill>
                <a:latin typeface="Verdana"/>
                <a:cs typeface="Verdana"/>
              </a:defRPr>
            </a:lvl1pPr>
            <a:lvl2pPr marL="457200" marR="0" indent="0" algn="l" defTabSz="457200" rtl="0" eaLnBrk="1" fontAlgn="auto" latinLnBrk="0" hangingPunct="1">
              <a:lnSpc>
                <a:spcPct val="100000"/>
              </a:lnSpc>
              <a:spcBef>
                <a:spcPts val="0"/>
              </a:spcBef>
              <a:spcAft>
                <a:spcPts val="0"/>
              </a:spcAft>
              <a:buClr>
                <a:schemeClr val="tx2"/>
              </a:buClr>
              <a:buSzTx/>
              <a:buFont typeface="Arial"/>
              <a:buChar char="•"/>
              <a:tabLst/>
              <a:defRPr sz="1800">
                <a:solidFill>
                  <a:schemeClr val="tx2"/>
                </a:solidFill>
              </a:defRPr>
            </a:lvl2pPr>
            <a:lvl3pPr marL="914400" marR="0" indent="0" algn="l" defTabSz="457200" rtl="0" eaLnBrk="1" fontAlgn="auto" latinLnBrk="0" hangingPunct="1">
              <a:lnSpc>
                <a:spcPct val="100000"/>
              </a:lnSpc>
              <a:spcBef>
                <a:spcPts val="0"/>
              </a:spcBef>
              <a:spcAft>
                <a:spcPts val="0"/>
              </a:spcAft>
              <a:buClr>
                <a:schemeClr val="tx2"/>
              </a:buClr>
              <a:buSzTx/>
              <a:buFont typeface="Lucida Grande"/>
              <a:buChar char="-"/>
              <a:tabLst/>
              <a:defRPr sz="1800">
                <a:solidFill>
                  <a:schemeClr val="tx2"/>
                </a:solidFill>
              </a:defRPr>
            </a:lvl3pPr>
            <a:lvl4pPr>
              <a:buNone/>
              <a:defRPr sz="1800">
                <a:solidFill>
                  <a:schemeClr val="accent3"/>
                </a:solidFill>
              </a:defRPr>
            </a:lvl4pPr>
          </a:lstStyle>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a:t>
            </a:r>
          </a:p>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 highlight</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800" baseline="0" dirty="0">
                <a:solidFill>
                  <a:schemeClr val="tx1"/>
                </a:solidFill>
                <a:latin typeface="Verdana"/>
                <a:cs typeface="Verdana"/>
              </a:rPr>
              <a:t>   2</a:t>
            </a:r>
            <a:r>
              <a:rPr lang="en-US" sz="1800" baseline="30000" dirty="0">
                <a:solidFill>
                  <a:schemeClr val="tx1"/>
                </a:solidFill>
                <a:latin typeface="Verdana"/>
                <a:cs typeface="Verdana"/>
              </a:rPr>
              <a:t>nd</a:t>
            </a:r>
            <a:r>
              <a:rPr lang="en-US" sz="1800" baseline="0" dirty="0">
                <a:solidFill>
                  <a:schemeClr val="tx1"/>
                </a:solidFill>
                <a:latin typeface="Verdana"/>
                <a:cs typeface="Verdana"/>
              </a:rPr>
              <a:t> level text, Verdana 18pt</a:t>
            </a:r>
          </a:p>
          <a:p>
            <a:pPr marL="914400" marR="0" lvl="2" indent="0" algn="l" defTabSz="457200" rtl="0" eaLnBrk="1" fontAlgn="auto" latinLnBrk="0" hangingPunct="1">
              <a:lnSpc>
                <a:spcPct val="100000"/>
              </a:lnSpc>
              <a:spcBef>
                <a:spcPts val="0"/>
              </a:spcBef>
              <a:spcAft>
                <a:spcPts val="0"/>
              </a:spcAft>
              <a:buClrTx/>
              <a:buSzTx/>
              <a:buFont typeface="Lucida Grande"/>
              <a:buChar char="-"/>
              <a:tabLst/>
              <a:defRPr/>
            </a:pPr>
            <a:r>
              <a:rPr lang="en-US" sz="1800" baseline="0" dirty="0">
                <a:solidFill>
                  <a:schemeClr val="tx1"/>
                </a:solidFill>
                <a:latin typeface="Verdana"/>
                <a:cs typeface="Verdana"/>
              </a:rPr>
              <a:t>   3</a:t>
            </a:r>
            <a:r>
              <a:rPr lang="en-US" sz="1800" baseline="30000" dirty="0">
                <a:solidFill>
                  <a:schemeClr val="tx1"/>
                </a:solidFill>
                <a:latin typeface="Verdana"/>
                <a:cs typeface="Verdana"/>
              </a:rPr>
              <a:t>rd</a:t>
            </a:r>
            <a:r>
              <a:rPr lang="en-US" sz="1800" baseline="0" dirty="0">
                <a:solidFill>
                  <a:schemeClr val="tx1"/>
                </a:solidFill>
                <a:latin typeface="Verdana"/>
                <a:cs typeface="Verdana"/>
              </a:rPr>
              <a:t> level text, Verdana 18pt</a:t>
            </a:r>
            <a:endParaRPr lang="en-US" sz="1800" dirty="0">
              <a:solidFill>
                <a:schemeClr val="tx1"/>
              </a:solidFill>
              <a:latin typeface="Verdana"/>
              <a:cs typeface="Verdana"/>
            </a:endParaRPr>
          </a:p>
          <a:p>
            <a:pPr lvl="3"/>
            <a:endParaRPr lang="en-US" dirty="0"/>
          </a:p>
        </p:txBody>
      </p:sp>
      <p:sp>
        <p:nvSpPr>
          <p:cNvPr id="14" name="Vertical Text Placeholder 2"/>
          <p:cNvSpPr>
            <a:spLocks noGrp="1"/>
          </p:cNvSpPr>
          <p:nvPr>
            <p:ph type="body" orient="vert" idx="13"/>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a:solidFill>
                  <a:schemeClr val="accent3"/>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lvl3pPr>
            <a:lvl4pPr>
              <a:buNone/>
              <a:defRPr sz="1800"/>
            </a:lvl4pPr>
          </a:lstStyle>
          <a:p>
            <a:pPr lvl="0"/>
            <a:r>
              <a:rPr lang="en-US"/>
              <a:t>Click to edit Master text styles</a:t>
            </a:r>
          </a:p>
          <a:p>
            <a:pPr lvl="1"/>
            <a:r>
              <a:rPr lang="en-US"/>
              <a:t>Second level</a:t>
            </a:r>
          </a:p>
        </p:txBody>
      </p:sp>
      <p:pic>
        <p:nvPicPr>
          <p:cNvPr id="8" name="Picture 7" descr="tfb_hrz_4cp_grd_pos.jpg"/>
          <p:cNvPicPr>
            <a:picLocks noChangeAspect="1"/>
          </p:cNvPicPr>
          <p:nvPr userDrawn="1"/>
        </p:nvPicPr>
        <p:blipFill>
          <a:blip r:embed="rId3"/>
          <a:stretch>
            <a:fillRect/>
          </a:stretch>
        </p:blipFill>
        <p:spPr>
          <a:xfrm>
            <a:off x="6860989" y="6046313"/>
            <a:ext cx="1970151" cy="81587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pic>
        <p:nvPicPr>
          <p:cNvPr id="10" name="Picture 9" descr="red star panel text-01.jpg"/>
          <p:cNvPicPr>
            <a:picLocks noChangeAspect="1"/>
          </p:cNvPicPr>
          <p:nvPr userDrawn="1"/>
        </p:nvPicPr>
        <p:blipFill>
          <a:blip r:embed="rId2"/>
          <a:stretch>
            <a:fillRect/>
          </a:stretch>
        </p:blipFill>
        <p:spPr>
          <a:xfrm>
            <a:off x="0" y="-13716"/>
            <a:ext cx="9162288" cy="6871716"/>
          </a:xfrm>
          <a:prstGeom prst="rect">
            <a:avLst/>
          </a:prstGeom>
        </p:spPr>
      </p:pic>
      <p:sp>
        <p:nvSpPr>
          <p:cNvPr id="13" name="Slide Number Placeholder 12"/>
          <p:cNvSpPr>
            <a:spLocks noGrp="1"/>
          </p:cNvSpPr>
          <p:nvPr>
            <p:ph type="sldNum" sz="quarter" idx="10"/>
          </p:nvPr>
        </p:nvSpPr>
        <p:spPr/>
        <p:txBody>
          <a:bodyPr/>
          <a:lstStyle/>
          <a:p>
            <a:fld id="{A56AA9FD-67D3-224D-833E-56195D0AF7BA}" type="slidenum">
              <a:rPr lang="en-US" smtClean="0"/>
              <a:pPr/>
              <a:t>‹#›</a:t>
            </a:fld>
            <a:endParaRPr lang="en-US" dirty="0"/>
          </a:p>
        </p:txBody>
      </p:sp>
      <p:sp>
        <p:nvSpPr>
          <p:cNvPr id="14" name="Footer Placeholder 13"/>
          <p:cNvSpPr>
            <a:spLocks noGrp="1"/>
          </p:cNvSpPr>
          <p:nvPr>
            <p:ph type="ftr" sz="quarter" idx="11"/>
          </p:nvPr>
        </p:nvSpPr>
        <p:spPr/>
        <p:txBody>
          <a:bodyPr/>
          <a:lstStyle/>
          <a:p>
            <a:r>
              <a:rPr lang="en-US" dirty="0"/>
              <a:t>Texas Farm Bureau Presentation</a:t>
            </a:r>
          </a:p>
        </p:txBody>
      </p:sp>
      <p:sp>
        <p:nvSpPr>
          <p:cNvPr id="16" name="Vertical Text Placeholder 2"/>
          <p:cNvSpPr>
            <a:spLocks noGrp="1"/>
          </p:cNvSpPr>
          <p:nvPr>
            <p:ph type="body" orient="vert" idx="1" hasCustomPrompt="1"/>
          </p:nvPr>
        </p:nvSpPr>
        <p:spPr>
          <a:xfrm>
            <a:off x="601663" y="2133601"/>
            <a:ext cx="7818437" cy="37084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1800">
                <a:solidFill>
                  <a:schemeClr val="tx1"/>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solidFill>
                  <a:schemeClr val="tx1"/>
                </a:solidFill>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solidFill>
                  <a:schemeClr val="tx1"/>
                </a:solidFill>
              </a:defRPr>
            </a:lvl3pPr>
            <a:lvl4pPr>
              <a:buNone/>
              <a:defRPr sz="1800"/>
            </a:lvl4pPr>
          </a:lstStyle>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a:t>
            </a:r>
          </a:p>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 highlight</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800" baseline="0" dirty="0">
                <a:solidFill>
                  <a:schemeClr val="tx1"/>
                </a:solidFill>
                <a:latin typeface="Verdana"/>
                <a:cs typeface="Verdana"/>
              </a:rPr>
              <a:t>   2</a:t>
            </a:r>
            <a:r>
              <a:rPr lang="en-US" sz="1800" baseline="30000" dirty="0">
                <a:solidFill>
                  <a:schemeClr val="tx1"/>
                </a:solidFill>
                <a:latin typeface="Verdana"/>
                <a:cs typeface="Verdana"/>
              </a:rPr>
              <a:t>nd</a:t>
            </a:r>
            <a:r>
              <a:rPr lang="en-US" sz="1800" baseline="0" dirty="0">
                <a:solidFill>
                  <a:schemeClr val="tx1"/>
                </a:solidFill>
                <a:latin typeface="Verdana"/>
                <a:cs typeface="Verdana"/>
              </a:rPr>
              <a:t> level text, Verdana 18pt</a:t>
            </a:r>
          </a:p>
          <a:p>
            <a:pPr marL="914400" marR="0" lvl="2" indent="0" algn="l" defTabSz="457200" rtl="0" eaLnBrk="1" fontAlgn="auto" latinLnBrk="0" hangingPunct="1">
              <a:lnSpc>
                <a:spcPct val="100000"/>
              </a:lnSpc>
              <a:spcBef>
                <a:spcPts val="0"/>
              </a:spcBef>
              <a:spcAft>
                <a:spcPts val="0"/>
              </a:spcAft>
              <a:buClrTx/>
              <a:buSzTx/>
              <a:buFont typeface="Lucida Grande"/>
              <a:buChar char="-"/>
              <a:tabLst/>
              <a:defRPr/>
            </a:pPr>
            <a:r>
              <a:rPr lang="en-US" sz="1800" baseline="0" dirty="0">
                <a:solidFill>
                  <a:schemeClr val="tx1"/>
                </a:solidFill>
                <a:latin typeface="Verdana"/>
                <a:cs typeface="Verdana"/>
              </a:rPr>
              <a:t>   3</a:t>
            </a:r>
            <a:r>
              <a:rPr lang="en-US" sz="1800" baseline="30000" dirty="0">
                <a:solidFill>
                  <a:schemeClr val="tx1"/>
                </a:solidFill>
                <a:latin typeface="Verdana"/>
                <a:cs typeface="Verdana"/>
              </a:rPr>
              <a:t>rd</a:t>
            </a:r>
            <a:r>
              <a:rPr lang="en-US" sz="1800" baseline="0" dirty="0">
                <a:solidFill>
                  <a:schemeClr val="tx1"/>
                </a:solidFill>
                <a:latin typeface="Verdana"/>
                <a:cs typeface="Verdana"/>
              </a:rPr>
              <a:t> level text, Verdana 18pt</a:t>
            </a:r>
            <a:endParaRPr lang="en-US" sz="1800" dirty="0">
              <a:solidFill>
                <a:schemeClr val="tx1"/>
              </a:solidFill>
              <a:latin typeface="Verdana"/>
              <a:cs typeface="Verdana"/>
            </a:endParaRPr>
          </a:p>
          <a:p>
            <a:pPr lvl="3"/>
            <a:endParaRPr lang="en-US" dirty="0"/>
          </a:p>
        </p:txBody>
      </p:sp>
      <p:sp>
        <p:nvSpPr>
          <p:cNvPr id="17" name="Vertical Text Placeholder 2"/>
          <p:cNvSpPr>
            <a:spLocks noGrp="1"/>
          </p:cNvSpPr>
          <p:nvPr>
            <p:ph type="body" orient="vert" idx="12"/>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a:solidFill>
                  <a:schemeClr val="accent4"/>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lvl3pPr>
            <a:lvl4pPr>
              <a:buNone/>
              <a:defRPr sz="1800"/>
            </a:lvl4pPr>
          </a:lstStyle>
          <a:p>
            <a:pPr lvl="0"/>
            <a:r>
              <a:rPr lang="en-US"/>
              <a:t>Click to edit Master text styles</a:t>
            </a:r>
          </a:p>
          <a:p>
            <a:pPr lvl="1"/>
            <a:r>
              <a:rPr lang="en-US"/>
              <a:t>Second level</a:t>
            </a:r>
          </a:p>
        </p:txBody>
      </p:sp>
      <p:pic>
        <p:nvPicPr>
          <p:cNvPr id="9" name="Picture 8" descr="tfb_hrz_4cp_grd_pos.jpg"/>
          <p:cNvPicPr>
            <a:picLocks noChangeAspect="1"/>
          </p:cNvPicPr>
          <p:nvPr userDrawn="1"/>
        </p:nvPicPr>
        <p:blipFill>
          <a:blip r:embed="rId3"/>
          <a:stretch>
            <a:fillRect/>
          </a:stretch>
        </p:blipFill>
        <p:spPr>
          <a:xfrm>
            <a:off x="6860989" y="6046313"/>
            <a:ext cx="1970151" cy="815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red star panel agenda-01.jpg"/>
          <p:cNvPicPr>
            <a:picLocks noChangeAspect="1"/>
          </p:cNvPicPr>
          <p:nvPr userDrawn="1"/>
        </p:nvPicPr>
        <p:blipFill>
          <a:blip r:embed="rId2"/>
          <a:stretch>
            <a:fillRect/>
          </a:stretch>
        </p:blipFill>
        <p:spPr>
          <a:xfrm>
            <a:off x="0" y="0"/>
            <a:ext cx="9162288" cy="6871716"/>
          </a:xfrm>
          <a:prstGeom prst="rect">
            <a:avLst/>
          </a:prstGeom>
        </p:spPr>
      </p:pic>
      <p:sp>
        <p:nvSpPr>
          <p:cNvPr id="6" name="Footer Placeholder 5"/>
          <p:cNvSpPr>
            <a:spLocks noGrp="1"/>
          </p:cNvSpPr>
          <p:nvPr>
            <p:ph type="ftr" sz="quarter" idx="11"/>
          </p:nvPr>
        </p:nvSpPr>
        <p:spPr/>
        <p:txBody>
          <a:bodyPr/>
          <a:lstStyle/>
          <a:p>
            <a:r>
              <a:rPr lang="en-US" dirty="0"/>
              <a:t>Texas Farm Bureau Presentation</a:t>
            </a:r>
          </a:p>
        </p:txBody>
      </p:sp>
      <p:sp>
        <p:nvSpPr>
          <p:cNvPr id="7" name="Slide Number Placeholder 6"/>
          <p:cNvSpPr>
            <a:spLocks noGrp="1"/>
          </p:cNvSpPr>
          <p:nvPr>
            <p:ph type="sldNum" sz="quarter" idx="12"/>
          </p:nvPr>
        </p:nvSpPr>
        <p:spPr/>
        <p:txBody>
          <a:bodyPr/>
          <a:lstStyle/>
          <a:p>
            <a:fld id="{A56AA9FD-67D3-224D-833E-56195D0AF7BA}" type="slidenum">
              <a:rPr lang="en-US" smtClean="0"/>
              <a:pPr/>
              <a:t>‹#›</a:t>
            </a:fld>
            <a:endParaRPr lang="en-US"/>
          </a:p>
        </p:txBody>
      </p:sp>
      <p:sp>
        <p:nvSpPr>
          <p:cNvPr id="14" name="Vertical Text Placeholder 2"/>
          <p:cNvSpPr>
            <a:spLocks noGrp="1"/>
          </p:cNvSpPr>
          <p:nvPr>
            <p:ph type="body" orient="vert" idx="13" hasCustomPrompt="1"/>
          </p:nvPr>
        </p:nvSpPr>
        <p:spPr>
          <a:xfrm>
            <a:off x="601663" y="2768601"/>
            <a:ext cx="7818437" cy="2260599"/>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1800">
                <a:solidFill>
                  <a:schemeClr val="tx1"/>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solidFill>
                  <a:schemeClr val="tx1"/>
                </a:solidFill>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solidFill>
                  <a:schemeClr val="tx1"/>
                </a:solidFill>
              </a:defRPr>
            </a:lvl3pPr>
            <a:lvl4pPr>
              <a:buNone/>
              <a:defRPr sz="1800">
                <a:solidFill>
                  <a:schemeClr val="accent3"/>
                </a:solidFill>
              </a:defRPr>
            </a:lvl4pPr>
          </a:lstStyle>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a:t>
            </a:r>
          </a:p>
          <a:p>
            <a:r>
              <a:rPr lang="en-US" sz="1800" baseline="0" dirty="0">
                <a:solidFill>
                  <a:schemeClr val="tx1"/>
                </a:solidFill>
                <a:latin typeface="Verdana"/>
                <a:cs typeface="Verdana"/>
              </a:rPr>
              <a:t>1</a:t>
            </a:r>
            <a:r>
              <a:rPr lang="en-US" sz="1800" baseline="30000" dirty="0">
                <a:solidFill>
                  <a:schemeClr val="tx1"/>
                </a:solidFill>
                <a:latin typeface="Verdana"/>
                <a:cs typeface="Verdana"/>
              </a:rPr>
              <a:t>st</a:t>
            </a:r>
            <a:r>
              <a:rPr lang="en-US" sz="1800" baseline="0" dirty="0">
                <a:solidFill>
                  <a:schemeClr val="tx1"/>
                </a:solidFill>
                <a:latin typeface="Verdana"/>
                <a:cs typeface="Verdana"/>
              </a:rPr>
              <a:t> level text, Verdana 18pt, highlight</a:t>
            </a:r>
          </a:p>
          <a:p>
            <a:pPr marL="457200" marR="0" lvl="1" indent="0" algn="l" defTabSz="457200" rtl="0" eaLnBrk="1" fontAlgn="auto" latinLnBrk="0" hangingPunct="1">
              <a:lnSpc>
                <a:spcPct val="100000"/>
              </a:lnSpc>
              <a:spcBef>
                <a:spcPts val="0"/>
              </a:spcBef>
              <a:spcAft>
                <a:spcPts val="0"/>
              </a:spcAft>
              <a:buClrTx/>
              <a:buSzTx/>
              <a:buFont typeface="Arial"/>
              <a:buChar char="•"/>
              <a:tabLst/>
              <a:defRPr/>
            </a:pPr>
            <a:r>
              <a:rPr lang="en-US" sz="1800" baseline="0" dirty="0">
                <a:solidFill>
                  <a:schemeClr val="tx1"/>
                </a:solidFill>
                <a:latin typeface="Verdana"/>
                <a:cs typeface="Verdana"/>
              </a:rPr>
              <a:t>   2</a:t>
            </a:r>
            <a:r>
              <a:rPr lang="en-US" sz="1800" baseline="30000" dirty="0">
                <a:solidFill>
                  <a:schemeClr val="tx1"/>
                </a:solidFill>
                <a:latin typeface="Verdana"/>
                <a:cs typeface="Verdana"/>
              </a:rPr>
              <a:t>nd</a:t>
            </a:r>
            <a:r>
              <a:rPr lang="en-US" sz="1800" baseline="0" dirty="0">
                <a:solidFill>
                  <a:schemeClr val="tx1"/>
                </a:solidFill>
                <a:latin typeface="Verdana"/>
                <a:cs typeface="Verdana"/>
              </a:rPr>
              <a:t> level text, Verdana 18pt</a:t>
            </a:r>
          </a:p>
          <a:p>
            <a:pPr marL="914400" marR="0" lvl="2" indent="0" algn="l" defTabSz="457200" rtl="0" eaLnBrk="1" fontAlgn="auto" latinLnBrk="0" hangingPunct="1">
              <a:lnSpc>
                <a:spcPct val="100000"/>
              </a:lnSpc>
              <a:spcBef>
                <a:spcPts val="0"/>
              </a:spcBef>
              <a:spcAft>
                <a:spcPts val="0"/>
              </a:spcAft>
              <a:buClrTx/>
              <a:buSzTx/>
              <a:buFont typeface="Lucida Grande"/>
              <a:buChar char="-"/>
              <a:tabLst/>
              <a:defRPr/>
            </a:pPr>
            <a:r>
              <a:rPr lang="en-US" sz="1800" baseline="0" dirty="0">
                <a:solidFill>
                  <a:schemeClr val="tx1"/>
                </a:solidFill>
                <a:latin typeface="Verdana"/>
                <a:cs typeface="Verdana"/>
              </a:rPr>
              <a:t>   3</a:t>
            </a:r>
            <a:r>
              <a:rPr lang="en-US" sz="1800" baseline="30000" dirty="0">
                <a:solidFill>
                  <a:schemeClr val="tx1"/>
                </a:solidFill>
                <a:latin typeface="Verdana"/>
                <a:cs typeface="Verdana"/>
              </a:rPr>
              <a:t>rd</a:t>
            </a:r>
            <a:r>
              <a:rPr lang="en-US" sz="1800" baseline="0" dirty="0">
                <a:solidFill>
                  <a:schemeClr val="tx1"/>
                </a:solidFill>
                <a:latin typeface="Verdana"/>
                <a:cs typeface="Verdana"/>
              </a:rPr>
              <a:t> level text, Verdana 18pt</a:t>
            </a:r>
            <a:endParaRPr lang="en-US" sz="1800" dirty="0">
              <a:solidFill>
                <a:schemeClr val="tx1"/>
              </a:solidFill>
              <a:latin typeface="Verdana"/>
              <a:cs typeface="Verdana"/>
            </a:endParaRPr>
          </a:p>
          <a:p>
            <a:pPr lvl="3"/>
            <a:endParaRPr lang="en-US" dirty="0"/>
          </a:p>
        </p:txBody>
      </p:sp>
      <p:sp>
        <p:nvSpPr>
          <p:cNvPr id="15" name="Vertical Text Placeholder 2"/>
          <p:cNvSpPr>
            <a:spLocks noGrp="1"/>
          </p:cNvSpPr>
          <p:nvPr>
            <p:ph type="body" orient="vert" idx="14"/>
          </p:nvPr>
        </p:nvSpPr>
        <p:spPr>
          <a:xfrm>
            <a:off x="601663" y="1320800"/>
            <a:ext cx="6357937" cy="1244600"/>
          </a:xfrm>
          <a:prstGeom prst="rect">
            <a:avLst/>
          </a:prstGeom>
        </p:spPr>
        <p:txBody>
          <a:bodyPr vert="horz" wrap="square"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4000">
                <a:solidFill>
                  <a:schemeClr val="accent3"/>
                </a:solidFill>
                <a:latin typeface="Verdan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a:lvl3pPr>
            <a:lvl4pPr>
              <a:buNone/>
              <a:defRPr sz="1800"/>
            </a:lvl4pPr>
          </a:lstStyle>
          <a:p>
            <a:pPr lvl="0"/>
            <a:r>
              <a:rPr lang="en-US"/>
              <a:t>Click to edit Master text styles</a:t>
            </a:r>
          </a:p>
          <a:p>
            <a:pPr lvl="1"/>
            <a:r>
              <a:rPr lang="en-US"/>
              <a:t>Second level</a:t>
            </a:r>
          </a:p>
        </p:txBody>
      </p:sp>
      <p:pic>
        <p:nvPicPr>
          <p:cNvPr id="10" name="Picture 9" descr="tfb_hrz_4cp_grd_pos.jpg"/>
          <p:cNvPicPr>
            <a:picLocks noChangeAspect="1"/>
          </p:cNvPicPr>
          <p:nvPr userDrawn="1"/>
        </p:nvPicPr>
        <p:blipFill>
          <a:blip r:embed="rId3"/>
          <a:stretch>
            <a:fillRect/>
          </a:stretch>
        </p:blipFill>
        <p:spPr>
          <a:xfrm>
            <a:off x="6860989" y="6055838"/>
            <a:ext cx="1970151" cy="81587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358900" y="6415619"/>
            <a:ext cx="2895600" cy="365125"/>
          </a:xfrm>
          <a:prstGeom prst="rect">
            <a:avLst/>
          </a:prstGeom>
        </p:spPr>
        <p:txBody>
          <a:bodyPr vert="horz" lIns="0" tIns="0" rIns="0" bIns="0" rtlCol="0" anchor="ctr"/>
          <a:lstStyle>
            <a:lvl1pPr algn="l">
              <a:defRPr sz="900">
                <a:solidFill>
                  <a:schemeClr val="tx1"/>
                </a:solidFill>
                <a:latin typeface="Verdana"/>
                <a:cs typeface="Verdana"/>
              </a:defRPr>
            </a:lvl1pPr>
          </a:lstStyle>
          <a:p>
            <a:r>
              <a:rPr lang="en-US" dirty="0"/>
              <a:t>Texas Farm Bureau Presentation</a:t>
            </a:r>
          </a:p>
        </p:txBody>
      </p:sp>
      <p:sp>
        <p:nvSpPr>
          <p:cNvPr id="6" name="Slide Number Placeholder 5"/>
          <p:cNvSpPr>
            <a:spLocks noGrp="1"/>
          </p:cNvSpPr>
          <p:nvPr>
            <p:ph type="sldNum" sz="quarter" idx="4"/>
          </p:nvPr>
        </p:nvSpPr>
        <p:spPr>
          <a:xfrm>
            <a:off x="601663" y="6415619"/>
            <a:ext cx="491067" cy="365125"/>
          </a:xfrm>
          <a:prstGeom prst="rect">
            <a:avLst/>
          </a:prstGeom>
        </p:spPr>
        <p:txBody>
          <a:bodyPr vert="horz" lIns="0" tIns="0" rIns="0" bIns="0" rtlCol="0" anchor="ctr"/>
          <a:lstStyle>
            <a:lvl1pPr algn="l">
              <a:defRPr sz="900">
                <a:solidFill>
                  <a:srgbClr val="000000"/>
                </a:solidFill>
                <a:latin typeface="Verdana"/>
                <a:cs typeface="Verdana"/>
              </a:defRPr>
            </a:lvl1pPr>
          </a:lstStyle>
          <a:p>
            <a:fld id="{A56AA9FD-67D3-224D-833E-56195D0AF7B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ccag.tamu.edu/wp-content/uploads/sites/10/2020/12/Cotton-Weed-Control-SCS-2016-16-2019-updates.pdf"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prezi.com/ha-sf9j0ehkn/classified-crop-case-fil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ccag.tamu.edu/wp-content/uploads/sites/10/2020/12/Cotton-Stalk-Destruction.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texasagriculture.gov/RegulatoryPrograms/CottonStalkDestruction.aspx"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agrilife.org/aes/files/2010/06/Crop-Profile-for-Cotton-in-Texas2.pdf"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join.nearpod.com/" TargetMode="Externa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8.xml"/><Relationship Id="rId1" Type="http://schemas.openxmlformats.org/officeDocument/2006/relationships/video" Target="https://www.youtube.com/embed/geX8ItkJD9o?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otton.org/pubs/cottoncounts/fieldtofabric/upload/Cotton-From-Field-to-Fabric-129k-PDF.pdf" TargetMode="External"/><Relationship Id="rId2" Type="http://schemas.openxmlformats.org/officeDocument/2006/relationships/slideLayout" Target="../slideLayouts/slideLayout8.xml"/><Relationship Id="rId1" Type="http://schemas.openxmlformats.org/officeDocument/2006/relationships/video" Target="https://player.vimeo.com/video/711842197?h=ed91274a43&amp;app_id=122963" TargetMode="Externa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np1.nearpod.com/sharePresentation.php?code=2fd79c4ac13ccc0b16edca61e342b519-1" TargetMode="Externa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hyperlink" Target="https://cottonbugs.tamu.edu/cotton-production-regions-of-texas/#:~:text=Cotton%20is%20planted%20from%20mid,pounds%20of%20lint%20per%20acre" TargetMode="Externa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t>Cotton</a:t>
            </a:r>
          </a:p>
        </p:txBody>
      </p:sp>
    </p:spTree>
    <p:extLst>
      <p:ext uri="{BB962C8B-B14F-4D97-AF65-F5344CB8AC3E}">
        <p14:creationId xmlns:p14="http://schemas.microsoft.com/office/powerpoint/2010/main" val="121577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10</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0" name="Vertical Text Placeholder 12">
            <a:extLst>
              <a:ext uri="{FF2B5EF4-FFF2-40B4-BE49-F238E27FC236}">
                <a16:creationId xmlns:a16="http://schemas.microsoft.com/office/drawing/2014/main" id="{277AF16C-3DEB-492E-840A-877C40F7A15B}"/>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Growing Cycle</a:t>
            </a:r>
          </a:p>
          <a:p>
            <a:r>
              <a:rPr lang="en-US" sz="2000" dirty="0"/>
              <a:t>Weed Growth &amp; Management</a:t>
            </a:r>
          </a:p>
        </p:txBody>
      </p:sp>
      <p:sp>
        <p:nvSpPr>
          <p:cNvPr id="11" name="TextBox 10">
            <a:extLst>
              <a:ext uri="{FF2B5EF4-FFF2-40B4-BE49-F238E27FC236}">
                <a16:creationId xmlns:a16="http://schemas.microsoft.com/office/drawing/2014/main" id="{E1967839-8582-477B-A65A-1F1D6C9022E7}"/>
              </a:ext>
            </a:extLst>
          </p:cNvPr>
          <p:cNvSpPr txBox="1"/>
          <p:nvPr/>
        </p:nvSpPr>
        <p:spPr>
          <a:xfrm>
            <a:off x="752567" y="1974412"/>
            <a:ext cx="7638865"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t>Weeds are the most common issue present throughout the growing cycle; however, pests can also be present at different growing stages</a:t>
            </a:r>
          </a:p>
          <a:p>
            <a:pPr marL="285750" indent="-285750">
              <a:buFont typeface="Wingdings" panose="05000000000000000000" pitchFamily="2" charset="2"/>
              <a:buChar char="Ø"/>
            </a:pPr>
            <a:r>
              <a:rPr lang="en-US" dirty="0"/>
              <a:t>Weeds compete for the nutrients in the soil that the cotton plants need</a:t>
            </a:r>
          </a:p>
          <a:p>
            <a:pPr marL="285750" indent="-285750">
              <a:buFont typeface="Wingdings" panose="05000000000000000000" pitchFamily="2" charset="2"/>
              <a:buChar char="Ø"/>
            </a:pPr>
            <a:endParaRPr lang="en-US" dirty="0"/>
          </a:p>
          <a:p>
            <a:endParaRPr lang="en-US" dirty="0"/>
          </a:p>
        </p:txBody>
      </p:sp>
      <p:graphicFrame>
        <p:nvGraphicFramePr>
          <p:cNvPr id="4" name="Table 4">
            <a:extLst>
              <a:ext uri="{FF2B5EF4-FFF2-40B4-BE49-F238E27FC236}">
                <a16:creationId xmlns:a16="http://schemas.microsoft.com/office/drawing/2014/main" id="{98512D54-9EED-46E1-A996-2FF0947F06FB}"/>
              </a:ext>
            </a:extLst>
          </p:cNvPr>
          <p:cNvGraphicFramePr>
            <a:graphicFrameLocks noGrp="1"/>
          </p:cNvGraphicFramePr>
          <p:nvPr>
            <p:extLst>
              <p:ext uri="{D42A27DB-BD31-4B8C-83A1-F6EECF244321}">
                <p14:modId xmlns:p14="http://schemas.microsoft.com/office/powerpoint/2010/main" val="2296814627"/>
              </p:ext>
            </p:extLst>
          </p:nvPr>
        </p:nvGraphicFramePr>
        <p:xfrm>
          <a:off x="2485805" y="3598662"/>
          <a:ext cx="4050152" cy="2225040"/>
        </p:xfrm>
        <a:graphic>
          <a:graphicData uri="http://schemas.openxmlformats.org/drawingml/2006/table">
            <a:tbl>
              <a:tblPr firstRow="1" bandRow="1">
                <a:tableStyleId>{00A15C55-8517-42AA-B614-E9B94910E393}</a:tableStyleId>
              </a:tblPr>
              <a:tblGrid>
                <a:gridCol w="4050152">
                  <a:extLst>
                    <a:ext uri="{9D8B030D-6E8A-4147-A177-3AD203B41FA5}">
                      <a16:colId xmlns:a16="http://schemas.microsoft.com/office/drawing/2014/main" val="3032909527"/>
                    </a:ext>
                  </a:extLst>
                </a:gridCol>
              </a:tblGrid>
              <a:tr h="370840">
                <a:tc>
                  <a:txBody>
                    <a:bodyPr/>
                    <a:lstStyle/>
                    <a:p>
                      <a:pPr algn="ctr"/>
                      <a:r>
                        <a:rPr lang="en-US" dirty="0"/>
                        <a:t>Weed Management Techniques</a:t>
                      </a:r>
                    </a:p>
                  </a:txBody>
                  <a:tcPr/>
                </a:tc>
                <a:extLst>
                  <a:ext uri="{0D108BD9-81ED-4DB2-BD59-A6C34878D82A}">
                    <a16:rowId xmlns:a16="http://schemas.microsoft.com/office/drawing/2014/main" val="3560699741"/>
                  </a:ext>
                </a:extLst>
              </a:tr>
              <a:tr h="370840">
                <a:tc>
                  <a:txBody>
                    <a:bodyPr/>
                    <a:lstStyle/>
                    <a:p>
                      <a:pPr algn="ctr"/>
                      <a:r>
                        <a:rPr lang="en-US" dirty="0"/>
                        <a:t>Preventative </a:t>
                      </a:r>
                    </a:p>
                  </a:txBody>
                  <a:tcPr/>
                </a:tc>
                <a:extLst>
                  <a:ext uri="{0D108BD9-81ED-4DB2-BD59-A6C34878D82A}">
                    <a16:rowId xmlns:a16="http://schemas.microsoft.com/office/drawing/2014/main" val="3300990912"/>
                  </a:ext>
                </a:extLst>
              </a:tr>
              <a:tr h="370840">
                <a:tc>
                  <a:txBody>
                    <a:bodyPr/>
                    <a:lstStyle/>
                    <a:p>
                      <a:pPr algn="ctr"/>
                      <a:r>
                        <a:rPr lang="en-US" dirty="0"/>
                        <a:t>Cultural (I.e. prescribed fire)</a:t>
                      </a:r>
                    </a:p>
                  </a:txBody>
                  <a:tcPr/>
                </a:tc>
                <a:extLst>
                  <a:ext uri="{0D108BD9-81ED-4DB2-BD59-A6C34878D82A}">
                    <a16:rowId xmlns:a16="http://schemas.microsoft.com/office/drawing/2014/main" val="3127340961"/>
                  </a:ext>
                </a:extLst>
              </a:tr>
              <a:tr h="370840">
                <a:tc>
                  <a:txBody>
                    <a:bodyPr/>
                    <a:lstStyle/>
                    <a:p>
                      <a:pPr algn="ctr"/>
                      <a:r>
                        <a:rPr lang="en-US" dirty="0"/>
                        <a:t>Mechanical (I.e. mowing or shredding)</a:t>
                      </a:r>
                    </a:p>
                  </a:txBody>
                  <a:tcPr/>
                </a:tc>
                <a:extLst>
                  <a:ext uri="{0D108BD9-81ED-4DB2-BD59-A6C34878D82A}">
                    <a16:rowId xmlns:a16="http://schemas.microsoft.com/office/drawing/2014/main" val="997315769"/>
                  </a:ext>
                </a:extLst>
              </a:tr>
              <a:tr h="370840">
                <a:tc>
                  <a:txBody>
                    <a:bodyPr/>
                    <a:lstStyle/>
                    <a:p>
                      <a:pPr algn="ctr"/>
                      <a:r>
                        <a:rPr lang="en-US" dirty="0"/>
                        <a:t>Biological (I.e. grazing livestock)</a:t>
                      </a:r>
                    </a:p>
                  </a:txBody>
                  <a:tcPr/>
                </a:tc>
                <a:extLst>
                  <a:ext uri="{0D108BD9-81ED-4DB2-BD59-A6C34878D82A}">
                    <a16:rowId xmlns:a16="http://schemas.microsoft.com/office/drawing/2014/main" val="3549536328"/>
                  </a:ext>
                </a:extLst>
              </a:tr>
              <a:tr h="370840">
                <a:tc>
                  <a:txBody>
                    <a:bodyPr/>
                    <a:lstStyle/>
                    <a:p>
                      <a:pPr algn="ctr"/>
                      <a:r>
                        <a:rPr lang="en-US" dirty="0"/>
                        <a:t>Chemical (I.e. Herbicide)</a:t>
                      </a:r>
                    </a:p>
                  </a:txBody>
                  <a:tcPr/>
                </a:tc>
                <a:extLst>
                  <a:ext uri="{0D108BD9-81ED-4DB2-BD59-A6C34878D82A}">
                    <a16:rowId xmlns:a16="http://schemas.microsoft.com/office/drawing/2014/main" val="2260702292"/>
                  </a:ext>
                </a:extLst>
              </a:tr>
            </a:tbl>
          </a:graphicData>
        </a:graphic>
      </p:graphicFrame>
    </p:spTree>
    <p:extLst>
      <p:ext uri="{BB962C8B-B14F-4D97-AF65-F5344CB8AC3E}">
        <p14:creationId xmlns:p14="http://schemas.microsoft.com/office/powerpoint/2010/main" val="953095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11</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Growing Cycle</a:t>
            </a:r>
          </a:p>
          <a:p>
            <a:r>
              <a:rPr lang="en-US" sz="2000" dirty="0"/>
              <a:t>Weed Identification</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7629987" cy="2031325"/>
          </a:xfrm>
          <a:prstGeom prst="rect">
            <a:avLst/>
          </a:prstGeom>
          <a:noFill/>
        </p:spPr>
        <p:txBody>
          <a:bodyPr wrap="square" rtlCol="0">
            <a:spAutoFit/>
          </a:bodyPr>
          <a:lstStyle/>
          <a:p>
            <a:pPr marL="285750" indent="-285750">
              <a:buFont typeface="Wingdings" panose="05000000000000000000" pitchFamily="2" charset="2"/>
              <a:buChar char="Ø"/>
            </a:pPr>
            <a:r>
              <a:rPr lang="en-US" dirty="0"/>
              <a:t>Utilizing the </a:t>
            </a:r>
            <a:r>
              <a:rPr lang="en-US" dirty="0">
                <a:solidFill>
                  <a:schemeClr val="accent4"/>
                </a:solidFill>
                <a:hlinkClick r:id="rId3">
                  <a:extLst>
                    <a:ext uri="{A12FA001-AC4F-418D-AE19-62706E023703}">
                      <ahyp:hlinkClr xmlns:ahyp="http://schemas.microsoft.com/office/drawing/2018/hyperlinkcolor" val="tx"/>
                    </a:ext>
                  </a:extLst>
                </a:hlinkClick>
              </a:rPr>
              <a:t>Weed Management in Texas Cotton</a:t>
            </a:r>
            <a:r>
              <a:rPr lang="en-US" dirty="0">
                <a:solidFill>
                  <a:schemeClr val="accent4"/>
                </a:solidFill>
              </a:rPr>
              <a:t> </a:t>
            </a:r>
            <a:r>
              <a:rPr lang="en-US" dirty="0"/>
              <a:t>document, study the most common weeds found in Texas cotton fields</a:t>
            </a:r>
          </a:p>
          <a:p>
            <a:pPr marL="285750" indent="-285750">
              <a:buFont typeface="Wingdings" panose="05000000000000000000" pitchFamily="2" charset="2"/>
              <a:buChar char="Ø"/>
            </a:pPr>
            <a:r>
              <a:rPr lang="en-US" dirty="0"/>
              <a:t>Dichotomous Key Identification</a:t>
            </a:r>
          </a:p>
          <a:p>
            <a:pPr marL="742950" lvl="1" indent="-285750">
              <a:buFont typeface="Wingdings" panose="05000000000000000000" pitchFamily="2" charset="2"/>
              <a:buChar char="Ø"/>
            </a:pPr>
            <a:r>
              <a:rPr lang="en-US" dirty="0"/>
              <a:t>Practice using a dichotomous key to determine weed identity</a:t>
            </a:r>
          </a:p>
          <a:p>
            <a:pPr marL="1200150" lvl="2" indent="-285750">
              <a:buFont typeface="Wingdings" panose="05000000000000000000" pitchFamily="2" charset="2"/>
              <a:buChar char="Ø"/>
            </a:pPr>
            <a:r>
              <a:rPr lang="en-US" sz="1800" u="sng" dirty="0">
                <a:solidFill>
                  <a:schemeClr val="accent4"/>
                </a:solidFill>
                <a:effectLst/>
                <a:latin typeface="Times New Roman" panose="02020603050405020304" pitchFamily="18"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https://prezi.com/ha-sf9j0ehkn/classified-crop-case-files/</a:t>
            </a:r>
            <a:r>
              <a:rPr lang="en-US" sz="1800" u="sng" dirty="0">
                <a:solidFill>
                  <a:schemeClr val="accent4"/>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dirty="0"/>
          </a:p>
          <a:p>
            <a:pPr marL="285750" indent="-285750">
              <a:buFont typeface="Wingdings" panose="05000000000000000000" pitchFamily="2" charset="2"/>
              <a:buChar char="Ø"/>
            </a:pPr>
            <a:r>
              <a:rPr lang="en-US" dirty="0"/>
              <a:t>Analyze weed samples using digital microscopes (if available)</a:t>
            </a:r>
          </a:p>
          <a:p>
            <a:pPr lvl="2"/>
            <a:endParaRPr lang="en-US" u="sng" dirty="0">
              <a:solidFill>
                <a:schemeClr val="accent4"/>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0404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12</a:t>
            </a:fld>
            <a:endParaRPr lang="en-US" dirty="0"/>
          </a:p>
        </p:txBody>
      </p:sp>
      <p:sp>
        <p:nvSpPr>
          <p:cNvPr id="3" name="Footer Placeholder 2"/>
          <p:cNvSpPr>
            <a:spLocks noGrp="1"/>
          </p:cNvSpPr>
          <p:nvPr>
            <p:ph type="ftr" sz="quarter" idx="11"/>
          </p:nvPr>
        </p:nvSpPr>
        <p:spPr/>
        <p:txBody>
          <a:bodyPr/>
          <a:lstStyle/>
          <a:p>
            <a:r>
              <a:rPr lang="en-US" dirty="0"/>
              <a:t>Texas Farm Bureau Presentation</a:t>
            </a:r>
          </a:p>
        </p:txBody>
      </p:sp>
      <p:sp>
        <p:nvSpPr>
          <p:cNvPr id="5" name="Vertical Text Placeholder 12">
            <a:extLst>
              <a:ext uri="{FF2B5EF4-FFF2-40B4-BE49-F238E27FC236}">
                <a16:creationId xmlns:a16="http://schemas.microsoft.com/office/drawing/2014/main" id="{23E0C4F6-DBE1-4039-8105-31EDD9C04CA0}"/>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Growing Cycle</a:t>
            </a:r>
          </a:p>
          <a:p>
            <a:r>
              <a:rPr lang="en-US" sz="2000" dirty="0"/>
              <a:t>Weed Control</a:t>
            </a:r>
          </a:p>
        </p:txBody>
      </p:sp>
      <p:sp>
        <p:nvSpPr>
          <p:cNvPr id="6" name="TextBox 5">
            <a:extLst>
              <a:ext uri="{FF2B5EF4-FFF2-40B4-BE49-F238E27FC236}">
                <a16:creationId xmlns:a16="http://schemas.microsoft.com/office/drawing/2014/main" id="{42124571-8B36-4E8C-A2CD-A971193B04A8}"/>
              </a:ext>
            </a:extLst>
          </p:cNvPr>
          <p:cNvSpPr txBox="1"/>
          <p:nvPr/>
        </p:nvSpPr>
        <p:spPr>
          <a:xfrm>
            <a:off x="2151061" y="2026422"/>
            <a:ext cx="5335479" cy="4401205"/>
          </a:xfrm>
          <a:prstGeom prst="rect">
            <a:avLst/>
          </a:prstGeom>
          <a:noFill/>
        </p:spPr>
        <p:txBody>
          <a:bodyPr wrap="square">
            <a:spAutoFit/>
          </a:bodyPr>
          <a:lstStyle/>
          <a:p>
            <a:r>
              <a:rPr lang="en-US" sz="2400" b="1" dirty="0"/>
              <a:t>Activity 2: Sample Chemical Program </a:t>
            </a:r>
          </a:p>
          <a:p>
            <a:pPr marL="285750" indent="-285750">
              <a:buFont typeface="Wingdings" panose="05000000000000000000" pitchFamily="2" charset="2"/>
              <a:buChar char="Ø"/>
            </a:pPr>
            <a:r>
              <a:rPr lang="en-US" sz="1400" dirty="0"/>
              <a:t>Divide students into groups</a:t>
            </a:r>
          </a:p>
          <a:p>
            <a:pPr marL="285750" indent="-285750">
              <a:buFont typeface="Wingdings" panose="05000000000000000000" pitchFamily="2" charset="2"/>
              <a:buChar char="Ø"/>
            </a:pPr>
            <a:r>
              <a:rPr lang="en-US" sz="1400" dirty="0"/>
              <a:t>Speak to two farmers about their responsible chemical program and how technology such as drones and other imaging identify issues in their fields</a:t>
            </a:r>
          </a:p>
          <a:p>
            <a:pPr marL="742950" lvl="1" indent="-285750">
              <a:buFont typeface="Wingdings" panose="05000000000000000000" pitchFamily="2" charset="2"/>
              <a:buChar char="Ø"/>
            </a:pPr>
            <a:r>
              <a:rPr lang="en-US" sz="1400" dirty="0"/>
              <a:t>Determine: How does technology help and what limitations does such technology have?</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Create a sample chemical program based on the following information. You should display your sample program in a PowerPoint or other creative outlet. </a:t>
            </a:r>
          </a:p>
          <a:p>
            <a:endParaRPr lang="en-US" sz="1400" dirty="0"/>
          </a:p>
          <a:p>
            <a:pPr marL="285750" indent="-285750">
              <a:buFont typeface="Wingdings" panose="05000000000000000000" pitchFamily="2" charset="2"/>
              <a:buChar char="Ø"/>
            </a:pPr>
            <a:endParaRPr lang="en-US" dirty="0"/>
          </a:p>
        </p:txBody>
      </p:sp>
      <p:pic>
        <p:nvPicPr>
          <p:cNvPr id="7" name="Graphic 6" descr="Atom outline">
            <a:extLst>
              <a:ext uri="{FF2B5EF4-FFF2-40B4-BE49-F238E27FC236}">
                <a16:creationId xmlns:a16="http://schemas.microsoft.com/office/drawing/2014/main" id="{8485FB42-2A92-497F-9E9B-B472E7B1A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900" y="1835873"/>
            <a:ext cx="914400" cy="914400"/>
          </a:xfrm>
          <a:prstGeom prst="rect">
            <a:avLst/>
          </a:prstGeom>
        </p:spPr>
      </p:pic>
      <p:graphicFrame>
        <p:nvGraphicFramePr>
          <p:cNvPr id="8" name="Table 12">
            <a:extLst>
              <a:ext uri="{FF2B5EF4-FFF2-40B4-BE49-F238E27FC236}">
                <a16:creationId xmlns:a16="http://schemas.microsoft.com/office/drawing/2014/main" id="{5DA215B4-687B-4269-A9D1-A77E3C1C3522}"/>
              </a:ext>
            </a:extLst>
          </p:cNvPr>
          <p:cNvGraphicFramePr>
            <a:graphicFrameLocks noGrp="1"/>
          </p:cNvGraphicFramePr>
          <p:nvPr>
            <p:extLst>
              <p:ext uri="{D42A27DB-BD31-4B8C-83A1-F6EECF244321}">
                <p14:modId xmlns:p14="http://schemas.microsoft.com/office/powerpoint/2010/main" val="68136073"/>
              </p:ext>
            </p:extLst>
          </p:nvPr>
        </p:nvGraphicFramePr>
        <p:xfrm>
          <a:off x="1410070" y="3769396"/>
          <a:ext cx="6323860" cy="1285240"/>
        </p:xfrm>
        <a:graphic>
          <a:graphicData uri="http://schemas.openxmlformats.org/drawingml/2006/table">
            <a:tbl>
              <a:tblPr firstRow="1" bandRow="1">
                <a:tableStyleId>{00A15C55-8517-42AA-B614-E9B94910E393}</a:tableStyleId>
              </a:tblPr>
              <a:tblGrid>
                <a:gridCol w="6323860">
                  <a:extLst>
                    <a:ext uri="{9D8B030D-6E8A-4147-A177-3AD203B41FA5}">
                      <a16:colId xmlns:a16="http://schemas.microsoft.com/office/drawing/2014/main" val="2939675520"/>
                    </a:ext>
                  </a:extLst>
                </a:gridCol>
              </a:tblGrid>
              <a:tr h="370840">
                <a:tc>
                  <a:txBody>
                    <a:bodyPr/>
                    <a:lstStyle/>
                    <a:p>
                      <a:r>
                        <a:rPr lang="en-US" dirty="0"/>
                        <a:t>Consider:</a:t>
                      </a:r>
                    </a:p>
                  </a:txBody>
                  <a:tcPr/>
                </a:tc>
                <a:extLst>
                  <a:ext uri="{0D108BD9-81ED-4DB2-BD59-A6C34878D82A}">
                    <a16:rowId xmlns:a16="http://schemas.microsoft.com/office/drawing/2014/main" val="2052642167"/>
                  </a:ext>
                </a:extLst>
              </a:tr>
              <a:tr h="370840">
                <a:tc>
                  <a:txBody>
                    <a:bodyPr/>
                    <a:lstStyle/>
                    <a:p>
                      <a:r>
                        <a:rPr lang="en-US" dirty="0"/>
                        <a:t>Based on your conversations and knowledge gained from other research, what should your first step be when developing a chemical program to control weeds?</a:t>
                      </a:r>
                    </a:p>
                  </a:txBody>
                  <a:tcPr/>
                </a:tc>
                <a:extLst>
                  <a:ext uri="{0D108BD9-81ED-4DB2-BD59-A6C34878D82A}">
                    <a16:rowId xmlns:a16="http://schemas.microsoft.com/office/drawing/2014/main" val="1378012866"/>
                  </a:ext>
                </a:extLst>
              </a:tr>
            </a:tbl>
          </a:graphicData>
        </a:graphic>
      </p:graphicFrame>
    </p:spTree>
    <p:extLst>
      <p:ext uri="{BB962C8B-B14F-4D97-AF65-F5344CB8AC3E}">
        <p14:creationId xmlns:p14="http://schemas.microsoft.com/office/powerpoint/2010/main" val="211560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13</a:t>
            </a:fld>
            <a:endParaRPr lang="en-US" dirty="0"/>
          </a:p>
        </p:txBody>
      </p:sp>
      <p:sp>
        <p:nvSpPr>
          <p:cNvPr id="3" name="Footer Placeholder 2"/>
          <p:cNvSpPr>
            <a:spLocks noGrp="1"/>
          </p:cNvSpPr>
          <p:nvPr>
            <p:ph type="ftr" sz="quarter" idx="11"/>
          </p:nvPr>
        </p:nvSpPr>
        <p:spPr/>
        <p:txBody>
          <a:bodyPr/>
          <a:lstStyle/>
          <a:p>
            <a:r>
              <a:rPr lang="en-US" dirty="0"/>
              <a:t>Texas Farm Bureau Presentation</a:t>
            </a:r>
          </a:p>
        </p:txBody>
      </p:sp>
      <p:sp>
        <p:nvSpPr>
          <p:cNvPr id="5" name="Vertical Text Placeholder 12">
            <a:extLst>
              <a:ext uri="{FF2B5EF4-FFF2-40B4-BE49-F238E27FC236}">
                <a16:creationId xmlns:a16="http://schemas.microsoft.com/office/drawing/2014/main" id="{23E0C4F6-DBE1-4039-8105-31EDD9C04CA0}"/>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Growing Cycle</a:t>
            </a:r>
          </a:p>
          <a:p>
            <a:r>
              <a:rPr lang="en-US" sz="2000" dirty="0"/>
              <a:t>Weed Control</a:t>
            </a:r>
          </a:p>
        </p:txBody>
      </p:sp>
      <p:sp>
        <p:nvSpPr>
          <p:cNvPr id="6" name="TextBox 5">
            <a:extLst>
              <a:ext uri="{FF2B5EF4-FFF2-40B4-BE49-F238E27FC236}">
                <a16:creationId xmlns:a16="http://schemas.microsoft.com/office/drawing/2014/main" id="{42124571-8B36-4E8C-A2CD-A971193B04A8}"/>
              </a:ext>
            </a:extLst>
          </p:cNvPr>
          <p:cNvSpPr txBox="1"/>
          <p:nvPr/>
        </p:nvSpPr>
        <p:spPr>
          <a:xfrm>
            <a:off x="2151061" y="2026422"/>
            <a:ext cx="5335479" cy="738664"/>
          </a:xfrm>
          <a:prstGeom prst="rect">
            <a:avLst/>
          </a:prstGeom>
          <a:noFill/>
        </p:spPr>
        <p:txBody>
          <a:bodyPr wrap="square">
            <a:spAutoFit/>
          </a:bodyPr>
          <a:lstStyle/>
          <a:p>
            <a:r>
              <a:rPr lang="en-US" sz="2400" b="1" dirty="0"/>
              <a:t>Activity 2: Sample Chemical Program</a:t>
            </a:r>
            <a:endParaRPr lang="en-US" sz="1400" dirty="0"/>
          </a:p>
          <a:p>
            <a:pPr marL="285750" indent="-285750">
              <a:buFont typeface="Wingdings" panose="05000000000000000000" pitchFamily="2" charset="2"/>
              <a:buChar char="Ø"/>
            </a:pPr>
            <a:endParaRPr lang="en-US" dirty="0"/>
          </a:p>
        </p:txBody>
      </p:sp>
      <p:pic>
        <p:nvPicPr>
          <p:cNvPr id="7" name="Graphic 6" descr="Atom outline">
            <a:extLst>
              <a:ext uri="{FF2B5EF4-FFF2-40B4-BE49-F238E27FC236}">
                <a16:creationId xmlns:a16="http://schemas.microsoft.com/office/drawing/2014/main" id="{8485FB42-2A92-497F-9E9B-B472E7B1AF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900" y="1835873"/>
            <a:ext cx="914400" cy="914400"/>
          </a:xfrm>
          <a:prstGeom prst="rect">
            <a:avLst/>
          </a:prstGeom>
        </p:spPr>
      </p:pic>
      <p:graphicFrame>
        <p:nvGraphicFramePr>
          <p:cNvPr id="8" name="Table 12">
            <a:extLst>
              <a:ext uri="{FF2B5EF4-FFF2-40B4-BE49-F238E27FC236}">
                <a16:creationId xmlns:a16="http://schemas.microsoft.com/office/drawing/2014/main" id="{5DA215B4-687B-4269-A9D1-A77E3C1C3522}"/>
              </a:ext>
            </a:extLst>
          </p:cNvPr>
          <p:cNvGraphicFramePr>
            <a:graphicFrameLocks noGrp="1"/>
          </p:cNvGraphicFramePr>
          <p:nvPr>
            <p:extLst>
              <p:ext uri="{D42A27DB-BD31-4B8C-83A1-F6EECF244321}">
                <p14:modId xmlns:p14="http://schemas.microsoft.com/office/powerpoint/2010/main" val="1625733473"/>
              </p:ext>
            </p:extLst>
          </p:nvPr>
        </p:nvGraphicFramePr>
        <p:xfrm>
          <a:off x="1348951" y="2765086"/>
          <a:ext cx="6323860" cy="2656840"/>
        </p:xfrm>
        <a:graphic>
          <a:graphicData uri="http://schemas.openxmlformats.org/drawingml/2006/table">
            <a:tbl>
              <a:tblPr firstRow="1" bandRow="1">
                <a:tableStyleId>{00A15C55-8517-42AA-B614-E9B94910E393}</a:tableStyleId>
              </a:tblPr>
              <a:tblGrid>
                <a:gridCol w="6323860">
                  <a:extLst>
                    <a:ext uri="{9D8B030D-6E8A-4147-A177-3AD203B41FA5}">
                      <a16:colId xmlns:a16="http://schemas.microsoft.com/office/drawing/2014/main" val="2939675520"/>
                    </a:ext>
                  </a:extLst>
                </a:gridCol>
              </a:tblGrid>
              <a:tr h="370840">
                <a:tc>
                  <a:txBody>
                    <a:bodyPr/>
                    <a:lstStyle/>
                    <a:p>
                      <a:r>
                        <a:rPr lang="en-US" dirty="0"/>
                        <a:t>Program Parameters: </a:t>
                      </a:r>
                    </a:p>
                  </a:txBody>
                  <a:tcPr/>
                </a:tc>
                <a:extLst>
                  <a:ext uri="{0D108BD9-81ED-4DB2-BD59-A6C34878D82A}">
                    <a16:rowId xmlns:a16="http://schemas.microsoft.com/office/drawing/2014/main" val="205264216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Mr. Smith farms cotton in Central Texas. After checking his fields, Mr. Smith noticed a weed issue in one of his fields. The issue is not present throughout the entire field; rather, the issue only seems to be present in three locations around the perimeter. To date, Mr. Smith has not utilized a consistent chemical program. It is June. What might the problematic weed be? Based on this information and what you learned through research, develop a plan to help Mr. Smith combat the weed problem from now until harvest. Your plan should also include a chemical program that Mr. Smith could follow during the next growing season (start to finish). </a:t>
                      </a:r>
                    </a:p>
                  </a:txBody>
                  <a:tcPr/>
                </a:tc>
                <a:extLst>
                  <a:ext uri="{0D108BD9-81ED-4DB2-BD59-A6C34878D82A}">
                    <a16:rowId xmlns:a16="http://schemas.microsoft.com/office/drawing/2014/main" val="1378012866"/>
                  </a:ext>
                </a:extLst>
              </a:tr>
            </a:tbl>
          </a:graphicData>
        </a:graphic>
      </p:graphicFrame>
    </p:spTree>
    <p:extLst>
      <p:ext uri="{BB962C8B-B14F-4D97-AF65-F5344CB8AC3E}">
        <p14:creationId xmlns:p14="http://schemas.microsoft.com/office/powerpoint/2010/main" val="2251669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691-E197-496D-BDC9-0E0E49846A86}"/>
              </a:ext>
            </a:extLst>
          </p:cNvPr>
          <p:cNvSpPr>
            <a:spLocks noGrp="1"/>
          </p:cNvSpPr>
          <p:nvPr>
            <p:ph type="ctrTitle"/>
          </p:nvPr>
        </p:nvSpPr>
        <p:spPr/>
        <p:txBody>
          <a:bodyPr/>
          <a:lstStyle/>
          <a:p>
            <a:r>
              <a:rPr lang="en-US" dirty="0"/>
              <a:t>Cotton Harvesting</a:t>
            </a:r>
          </a:p>
        </p:txBody>
      </p:sp>
    </p:spTree>
    <p:extLst>
      <p:ext uri="{BB962C8B-B14F-4D97-AF65-F5344CB8AC3E}">
        <p14:creationId xmlns:p14="http://schemas.microsoft.com/office/powerpoint/2010/main" val="2211506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endParaRPr lang="en-US" sz="2000" dirty="0"/>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pic>
        <p:nvPicPr>
          <p:cNvPr id="6" name="Picture 8">
            <a:extLst>
              <a:ext uri="{FF2B5EF4-FFF2-40B4-BE49-F238E27FC236}">
                <a16:creationId xmlns:a16="http://schemas.microsoft.com/office/drawing/2014/main" id="{5FB5D6A7-CFE1-4B6F-B824-9308BB683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2287618"/>
            <a:ext cx="3486150" cy="3152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6DE820-375D-40AD-8C63-D0D4B1B4ED69}"/>
              </a:ext>
            </a:extLst>
          </p:cNvPr>
          <p:cNvSpPr txBox="1"/>
          <p:nvPr/>
        </p:nvSpPr>
        <p:spPr>
          <a:xfrm>
            <a:off x="479394" y="2287618"/>
            <a:ext cx="3730657" cy="3139321"/>
          </a:xfrm>
          <a:prstGeom prst="rect">
            <a:avLst/>
          </a:prstGeom>
          <a:noFill/>
        </p:spPr>
        <p:txBody>
          <a:bodyPr wrap="square" rtlCol="0">
            <a:spAutoFit/>
          </a:bodyPr>
          <a:lstStyle/>
          <a:p>
            <a:pPr marL="285750" indent="-285750">
              <a:buFont typeface="Wingdings" panose="05000000000000000000" pitchFamily="2" charset="2"/>
              <a:buChar char="Ø"/>
            </a:pPr>
            <a:r>
              <a:rPr lang="en-US" dirty="0"/>
              <a:t>A cotton field is harvest ready when the leaves have been defoliated </a:t>
            </a:r>
          </a:p>
          <a:p>
            <a:pPr marL="285750" indent="-285750">
              <a:buFont typeface="Wingdings" panose="05000000000000000000" pitchFamily="2" charset="2"/>
              <a:buChar char="Ø"/>
            </a:pPr>
            <a:r>
              <a:rPr lang="en-US" dirty="0"/>
              <a:t>How does defoliation occur? </a:t>
            </a:r>
          </a:p>
          <a:p>
            <a:pPr marL="742950" lvl="1" indent="-285750">
              <a:buFont typeface="Wingdings" panose="05000000000000000000" pitchFamily="2" charset="2"/>
              <a:buChar char="Ø"/>
            </a:pPr>
            <a:r>
              <a:rPr lang="en-US" dirty="0"/>
              <a:t>Naturally (a freeze)</a:t>
            </a:r>
          </a:p>
          <a:p>
            <a:pPr marL="742950" lvl="1" indent="-285750">
              <a:buFont typeface="Wingdings" panose="05000000000000000000" pitchFamily="2" charset="2"/>
              <a:buChar char="Ø"/>
            </a:pPr>
            <a:r>
              <a:rPr lang="en-US" dirty="0"/>
              <a:t>Chemical harvest aid</a:t>
            </a:r>
          </a:p>
          <a:p>
            <a:pPr marL="285750" indent="-285750">
              <a:buFont typeface="Wingdings" panose="05000000000000000000" pitchFamily="2" charset="2"/>
              <a:buChar char="Ø"/>
            </a:pPr>
            <a:r>
              <a:rPr lang="en-US" dirty="0"/>
              <a:t>Harvest aid is sprayed on the plant to help it defoliate at a more rapid pace</a:t>
            </a:r>
          </a:p>
          <a:p>
            <a:pPr marL="742950" lvl="1" indent="-285750">
              <a:buFont typeface="Wingdings" panose="05000000000000000000" pitchFamily="2" charset="2"/>
              <a:buChar char="Ø"/>
            </a:pPr>
            <a:r>
              <a:rPr lang="en-US" dirty="0"/>
              <a:t>The use of chemical harvest aid is region specific</a:t>
            </a:r>
          </a:p>
        </p:txBody>
      </p:sp>
    </p:spTree>
    <p:extLst>
      <p:ext uri="{BB962C8B-B14F-4D97-AF65-F5344CB8AC3E}">
        <p14:creationId xmlns:p14="http://schemas.microsoft.com/office/powerpoint/2010/main" val="349836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a:p>
            <a:r>
              <a:rPr lang="en-US" sz="2000" dirty="0"/>
              <a:t>Cotton Stalk Destruction</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pic>
        <p:nvPicPr>
          <p:cNvPr id="6" name="Picture 8">
            <a:extLst>
              <a:ext uri="{FF2B5EF4-FFF2-40B4-BE49-F238E27FC236}">
                <a16:creationId xmlns:a16="http://schemas.microsoft.com/office/drawing/2014/main" id="{5FB5D6A7-CFE1-4B6F-B824-9308BB683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2287618"/>
            <a:ext cx="3486150" cy="3152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6DE820-375D-40AD-8C63-D0D4B1B4ED69}"/>
              </a:ext>
            </a:extLst>
          </p:cNvPr>
          <p:cNvSpPr txBox="1"/>
          <p:nvPr/>
        </p:nvSpPr>
        <p:spPr>
          <a:xfrm>
            <a:off x="695887" y="2015971"/>
            <a:ext cx="3730657"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a:t>Cotton stalk destruction is necessary in some regions due to the boll weevil </a:t>
            </a:r>
          </a:p>
          <a:p>
            <a:pPr marL="742950" lvl="1" indent="-285750">
              <a:buFont typeface="Wingdings" panose="05000000000000000000" pitchFamily="2" charset="2"/>
              <a:buChar char="Ø"/>
            </a:pPr>
            <a:r>
              <a:rPr lang="en-US" dirty="0"/>
              <a:t>The boll weevil is a major pest that feeds on the flowers and cotton buds</a:t>
            </a:r>
          </a:p>
          <a:p>
            <a:pPr marL="285750" indent="-285750">
              <a:buFont typeface="Wingdings" panose="05000000000000000000" pitchFamily="2" charset="2"/>
              <a:buChar char="Ø"/>
            </a:pPr>
            <a:r>
              <a:rPr lang="en-US" dirty="0"/>
              <a:t>Cotton Stalk Destruction occurs: </a:t>
            </a:r>
          </a:p>
          <a:p>
            <a:pPr marL="742950" lvl="1" indent="-285750">
              <a:buFont typeface="Wingdings" panose="05000000000000000000" pitchFamily="2" charset="2"/>
              <a:buChar char="Ø"/>
            </a:pPr>
            <a:r>
              <a:rPr lang="en-US" dirty="0"/>
              <a:t>1. Naturally (freeze)</a:t>
            </a:r>
          </a:p>
          <a:p>
            <a:pPr marL="742950" lvl="1" indent="-285750">
              <a:buFont typeface="Wingdings" panose="05000000000000000000" pitchFamily="2" charset="2"/>
              <a:buChar char="Ø"/>
            </a:pPr>
            <a:r>
              <a:rPr lang="en-US" dirty="0"/>
              <a:t>2. Mechanically (plowing/tilling)</a:t>
            </a:r>
          </a:p>
          <a:p>
            <a:pPr marL="742950" lvl="1" indent="-285750">
              <a:buFont typeface="Wingdings" panose="05000000000000000000" pitchFamily="2" charset="2"/>
              <a:buChar char="Ø"/>
            </a:pPr>
            <a:r>
              <a:rPr lang="en-US" dirty="0"/>
              <a:t>3. Chemically (herbicide)</a:t>
            </a:r>
          </a:p>
          <a:p>
            <a:pPr marL="285750" indent="-285750">
              <a:buFont typeface="Wingdings" panose="05000000000000000000" pitchFamily="2" charset="2"/>
              <a:buChar char="Ø"/>
            </a:pPr>
            <a:r>
              <a:rPr lang="en-US" dirty="0"/>
              <a:t>Read more about cotton stalk destruction: </a:t>
            </a:r>
            <a:r>
              <a:rPr lang="en-US" dirty="0">
                <a:solidFill>
                  <a:schemeClr val="accent4"/>
                </a:solidFill>
                <a:hlinkClick r:id="rId4">
                  <a:extLst>
                    <a:ext uri="{A12FA001-AC4F-418D-AE19-62706E023703}">
                      <ahyp:hlinkClr xmlns:ahyp="http://schemas.microsoft.com/office/drawing/2018/hyperlinkcolor" val="tx"/>
                    </a:ext>
                  </a:extLst>
                </a:hlinkClick>
              </a:rPr>
              <a:t>Cotton Stalk Destruction with Herbicides</a:t>
            </a:r>
            <a:r>
              <a:rPr lang="en-US" dirty="0">
                <a:solidFill>
                  <a:schemeClr val="accent4"/>
                </a:solidFill>
              </a:rPr>
              <a:t> </a:t>
            </a:r>
          </a:p>
        </p:txBody>
      </p:sp>
    </p:spTree>
    <p:extLst>
      <p:ext uri="{BB962C8B-B14F-4D97-AF65-F5344CB8AC3E}">
        <p14:creationId xmlns:p14="http://schemas.microsoft.com/office/powerpoint/2010/main" val="421406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a:p>
            <a:r>
              <a:rPr lang="en-US" sz="2000" dirty="0"/>
              <a:t>Cotton Stalk Destruction Zones</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CB6DE820-375D-40AD-8C63-D0D4B1B4ED69}"/>
              </a:ext>
            </a:extLst>
          </p:cNvPr>
          <p:cNvSpPr txBox="1"/>
          <p:nvPr/>
        </p:nvSpPr>
        <p:spPr>
          <a:xfrm>
            <a:off x="580477" y="2893134"/>
            <a:ext cx="7752226" cy="1754326"/>
          </a:xfrm>
          <a:prstGeom prst="rect">
            <a:avLst/>
          </a:prstGeom>
          <a:noFill/>
        </p:spPr>
        <p:txBody>
          <a:bodyPr wrap="square" rtlCol="0">
            <a:spAutoFit/>
          </a:bodyPr>
          <a:lstStyle/>
          <a:p>
            <a:pPr marL="285750" indent="-285750">
              <a:buFont typeface="Wingdings" panose="05000000000000000000" pitchFamily="2" charset="2"/>
              <a:buChar char="Ø"/>
            </a:pPr>
            <a:r>
              <a:rPr lang="en-US" dirty="0"/>
              <a:t>The government regulates cotton stalk destruction and specifies that by which stalks must be destructed</a:t>
            </a:r>
          </a:p>
          <a:p>
            <a:pPr marL="742950" lvl="1" indent="-285750">
              <a:buFont typeface="Wingdings" panose="05000000000000000000" pitchFamily="2" charset="2"/>
              <a:buChar char="Ø"/>
            </a:pPr>
            <a:r>
              <a:rPr lang="en-US" dirty="0">
                <a:solidFill>
                  <a:schemeClr val="accent4"/>
                </a:solidFill>
                <a:hlinkClick r:id="rId3">
                  <a:extLst>
                    <a:ext uri="{A12FA001-AC4F-418D-AE19-62706E023703}">
                      <ahyp:hlinkClr xmlns:ahyp="http://schemas.microsoft.com/office/drawing/2018/hyperlinkcolor" val="tx"/>
                    </a:ext>
                  </a:extLst>
                </a:hlinkClick>
              </a:rPr>
              <a:t>Texas Department of Agriculture Cotton Stalk Destruction Zones</a:t>
            </a:r>
            <a:r>
              <a:rPr lang="en-US" dirty="0">
                <a:solidFill>
                  <a:schemeClr val="accent4"/>
                </a:solidFill>
              </a:rPr>
              <a:t> </a:t>
            </a:r>
          </a:p>
          <a:p>
            <a:pPr marL="742950" lvl="1" indent="-285750">
              <a:buFont typeface="Wingdings" panose="05000000000000000000" pitchFamily="2" charset="2"/>
              <a:buChar char="Ø"/>
            </a:pPr>
            <a:r>
              <a:rPr lang="en-US" dirty="0"/>
              <a:t>Some counties are not in a zone due to the colder climate where it freezes; therefore, stalk destruction isn’t required because the freeze prevents regrowth</a:t>
            </a:r>
          </a:p>
        </p:txBody>
      </p:sp>
    </p:spTree>
    <p:extLst>
      <p:ext uri="{BB962C8B-B14F-4D97-AF65-F5344CB8AC3E}">
        <p14:creationId xmlns:p14="http://schemas.microsoft.com/office/powerpoint/2010/main" val="403973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18</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CB6DE820-375D-40AD-8C63-D0D4B1B4ED69}"/>
              </a:ext>
            </a:extLst>
          </p:cNvPr>
          <p:cNvSpPr txBox="1"/>
          <p:nvPr/>
        </p:nvSpPr>
        <p:spPr>
          <a:xfrm>
            <a:off x="695887" y="2078271"/>
            <a:ext cx="7752226" cy="3416320"/>
          </a:xfrm>
          <a:prstGeom prst="rect">
            <a:avLst/>
          </a:prstGeom>
          <a:noFill/>
        </p:spPr>
        <p:txBody>
          <a:bodyPr wrap="square" rtlCol="0">
            <a:spAutoFit/>
          </a:bodyPr>
          <a:lstStyle/>
          <a:p>
            <a:r>
              <a:rPr lang="en-US" dirty="0"/>
              <a:t>There are two different cotton harvesters used to harvest cotton out of the field</a:t>
            </a:r>
          </a:p>
          <a:p>
            <a:endParaRPr lang="en-US" dirty="0"/>
          </a:p>
          <a:p>
            <a:endParaRPr lang="en-US" dirty="0"/>
          </a:p>
          <a:p>
            <a:endParaRPr lang="en-US" dirty="0"/>
          </a:p>
          <a:p>
            <a:endParaRPr lang="en-US" dirty="0"/>
          </a:p>
          <a:p>
            <a:endParaRPr lang="en-US" dirty="0"/>
          </a:p>
          <a:p>
            <a:endParaRPr lang="en-US" dirty="0"/>
          </a:p>
          <a:p>
            <a:r>
              <a:rPr lang="en-US" dirty="0"/>
              <a:t>See page four of the </a:t>
            </a:r>
            <a:r>
              <a:rPr lang="en-US" dirty="0">
                <a:solidFill>
                  <a:schemeClr val="accent4"/>
                </a:solidFill>
                <a:hlinkClick r:id="rId3">
                  <a:extLst>
                    <a:ext uri="{A12FA001-AC4F-418D-AE19-62706E023703}">
                      <ahyp:hlinkClr xmlns:ahyp="http://schemas.microsoft.com/office/drawing/2018/hyperlinkcolor" val="tx"/>
                    </a:ext>
                  </a:extLst>
                </a:hlinkClick>
              </a:rPr>
              <a:t>Crop Profile for Cotton in Texas Document</a:t>
            </a:r>
            <a:r>
              <a:rPr lang="en-US" dirty="0">
                <a:solidFill>
                  <a:schemeClr val="accent4"/>
                </a:solidFill>
              </a:rPr>
              <a:t> </a:t>
            </a:r>
            <a:r>
              <a:rPr lang="en-US" dirty="0"/>
              <a:t>for details about the specifics of each technique. </a:t>
            </a:r>
          </a:p>
          <a:p>
            <a:endParaRPr lang="en-US" dirty="0"/>
          </a:p>
          <a:p>
            <a:r>
              <a:rPr lang="en-US" dirty="0"/>
              <a:t>The most significant difference between the two machines is the header on each. Look closely at the next two photos. </a:t>
            </a:r>
          </a:p>
        </p:txBody>
      </p:sp>
      <p:graphicFrame>
        <p:nvGraphicFramePr>
          <p:cNvPr id="5" name="Table 5">
            <a:extLst>
              <a:ext uri="{FF2B5EF4-FFF2-40B4-BE49-F238E27FC236}">
                <a16:creationId xmlns:a16="http://schemas.microsoft.com/office/drawing/2014/main" id="{0921487E-EC7B-4A9B-93A5-50AB12A29122}"/>
              </a:ext>
            </a:extLst>
          </p:cNvPr>
          <p:cNvGraphicFramePr>
            <a:graphicFrameLocks noGrp="1"/>
          </p:cNvGraphicFramePr>
          <p:nvPr>
            <p:extLst>
              <p:ext uri="{D42A27DB-BD31-4B8C-83A1-F6EECF244321}">
                <p14:modId xmlns:p14="http://schemas.microsoft.com/office/powerpoint/2010/main" val="3834345339"/>
              </p:ext>
            </p:extLst>
          </p:nvPr>
        </p:nvGraphicFramePr>
        <p:xfrm>
          <a:off x="2524730" y="2663922"/>
          <a:ext cx="4094540" cy="1221798"/>
        </p:xfrm>
        <a:graphic>
          <a:graphicData uri="http://schemas.openxmlformats.org/drawingml/2006/table">
            <a:tbl>
              <a:tblPr firstRow="1" bandRow="1">
                <a:tableStyleId>{00A15C55-8517-42AA-B614-E9B94910E393}</a:tableStyleId>
              </a:tblPr>
              <a:tblGrid>
                <a:gridCol w="4094540">
                  <a:extLst>
                    <a:ext uri="{9D8B030D-6E8A-4147-A177-3AD203B41FA5}">
                      <a16:colId xmlns:a16="http://schemas.microsoft.com/office/drawing/2014/main" val="178602452"/>
                    </a:ext>
                  </a:extLst>
                </a:gridCol>
              </a:tblGrid>
              <a:tr h="262548">
                <a:tc>
                  <a:txBody>
                    <a:bodyPr/>
                    <a:lstStyle/>
                    <a:p>
                      <a:pPr algn="ctr"/>
                      <a:r>
                        <a:rPr lang="en-US" dirty="0"/>
                        <a:t>Cotton Harvest Techniques:</a:t>
                      </a:r>
                    </a:p>
                  </a:txBody>
                  <a:tcPr/>
                </a:tc>
                <a:extLst>
                  <a:ext uri="{0D108BD9-81ED-4DB2-BD59-A6C34878D82A}">
                    <a16:rowId xmlns:a16="http://schemas.microsoft.com/office/drawing/2014/main" val="2057177817"/>
                  </a:ext>
                </a:extLst>
              </a:tr>
              <a:tr h="428019">
                <a:tc>
                  <a:txBody>
                    <a:bodyPr/>
                    <a:lstStyle/>
                    <a:p>
                      <a:r>
                        <a:rPr lang="en-US" dirty="0"/>
                        <a:t>1. Cotton Stripper</a:t>
                      </a:r>
                    </a:p>
                  </a:txBody>
                  <a:tcPr/>
                </a:tc>
                <a:extLst>
                  <a:ext uri="{0D108BD9-81ED-4DB2-BD59-A6C34878D82A}">
                    <a16:rowId xmlns:a16="http://schemas.microsoft.com/office/drawing/2014/main" val="699051018"/>
                  </a:ext>
                </a:extLst>
              </a:tr>
              <a:tr h="428019">
                <a:tc>
                  <a:txBody>
                    <a:bodyPr/>
                    <a:lstStyle/>
                    <a:p>
                      <a:r>
                        <a:rPr lang="en-US" dirty="0"/>
                        <a:t>2. Cotton Picker</a:t>
                      </a:r>
                    </a:p>
                  </a:txBody>
                  <a:tcPr/>
                </a:tc>
                <a:extLst>
                  <a:ext uri="{0D108BD9-81ED-4DB2-BD59-A6C34878D82A}">
                    <a16:rowId xmlns:a16="http://schemas.microsoft.com/office/drawing/2014/main" val="1290779850"/>
                  </a:ext>
                </a:extLst>
              </a:tr>
            </a:tbl>
          </a:graphicData>
        </a:graphic>
      </p:graphicFrame>
    </p:spTree>
    <p:extLst>
      <p:ext uri="{BB962C8B-B14F-4D97-AF65-F5344CB8AC3E}">
        <p14:creationId xmlns:p14="http://schemas.microsoft.com/office/powerpoint/2010/main" val="85649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19</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a:p>
            <a:r>
              <a:rPr lang="en-US" sz="2000" dirty="0"/>
              <a:t>Cotton Picker</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pic>
        <p:nvPicPr>
          <p:cNvPr id="8" name="Picture 7" descr="A picture containing farm machine, outdoor, green, outdoor object&#10;&#10;Description automatically generated">
            <a:extLst>
              <a:ext uri="{FF2B5EF4-FFF2-40B4-BE49-F238E27FC236}">
                <a16:creationId xmlns:a16="http://schemas.microsoft.com/office/drawing/2014/main" id="{B92C24CF-2458-4EEA-9BC2-61CDEE54B76A}"/>
              </a:ext>
            </a:extLst>
          </p:cNvPr>
          <p:cNvPicPr>
            <a:picLocks noChangeAspect="1"/>
          </p:cNvPicPr>
          <p:nvPr/>
        </p:nvPicPr>
        <p:blipFill>
          <a:blip r:embed="rId3"/>
          <a:stretch>
            <a:fillRect/>
          </a:stretch>
        </p:blipFill>
        <p:spPr>
          <a:xfrm>
            <a:off x="1504950" y="1757218"/>
            <a:ext cx="6134100" cy="4089400"/>
          </a:xfrm>
          <a:prstGeom prst="rect">
            <a:avLst/>
          </a:prstGeom>
        </p:spPr>
      </p:pic>
    </p:spTree>
    <p:extLst>
      <p:ext uri="{BB962C8B-B14F-4D97-AF65-F5344CB8AC3E}">
        <p14:creationId xmlns:p14="http://schemas.microsoft.com/office/powerpoint/2010/main" val="398487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691-E197-496D-BDC9-0E0E49846A86}"/>
              </a:ext>
            </a:extLst>
          </p:cNvPr>
          <p:cNvSpPr>
            <a:spLocks noGrp="1"/>
          </p:cNvSpPr>
          <p:nvPr>
            <p:ph type="ctrTitle"/>
          </p:nvPr>
        </p:nvSpPr>
        <p:spPr/>
        <p:txBody>
          <a:bodyPr/>
          <a:lstStyle/>
          <a:p>
            <a:r>
              <a:rPr lang="en-US" dirty="0"/>
              <a:t>Cotton Planting</a:t>
            </a:r>
          </a:p>
        </p:txBody>
      </p:sp>
    </p:spTree>
    <p:extLst>
      <p:ext uri="{BB962C8B-B14F-4D97-AF65-F5344CB8AC3E}">
        <p14:creationId xmlns:p14="http://schemas.microsoft.com/office/powerpoint/2010/main" val="37614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1" name="Vertical Text Placeholder 12">
            <a:extLst>
              <a:ext uri="{FF2B5EF4-FFF2-40B4-BE49-F238E27FC236}">
                <a16:creationId xmlns:a16="http://schemas.microsoft.com/office/drawing/2014/main" id="{007A5ED2-BFFE-45F4-BAE4-66D7B74AC6D5}"/>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a:p>
            <a:r>
              <a:rPr lang="en-US" sz="2000" dirty="0"/>
              <a:t>Cotton Stripper</a:t>
            </a:r>
          </a:p>
        </p:txBody>
      </p:sp>
      <p:sp>
        <p:nvSpPr>
          <p:cNvPr id="7" name="TextBox 6">
            <a:extLst>
              <a:ext uri="{FF2B5EF4-FFF2-40B4-BE49-F238E27FC236}">
                <a16:creationId xmlns:a16="http://schemas.microsoft.com/office/drawing/2014/main" id="{0067743C-C0F1-48E3-AD75-68DDA4A4FAFF}"/>
              </a:ext>
            </a:extLst>
          </p:cNvPr>
          <p:cNvSpPr txBox="1"/>
          <p:nvPr/>
        </p:nvSpPr>
        <p:spPr>
          <a:xfrm>
            <a:off x="695887" y="2210540"/>
            <a:ext cx="3760703"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p>
          <a:p>
            <a:pPr lvl="2"/>
            <a:endParaRPr lang="en-US" u="sng" dirty="0">
              <a:solidFill>
                <a:schemeClr val="accent4"/>
              </a:solidFill>
              <a:latin typeface="Times New Roman" panose="02020603050405020304" pitchFamily="18" charset="0"/>
              <a:cs typeface="Calibri" panose="020F0502020204030204" pitchFamily="34" charset="0"/>
            </a:endParaRPr>
          </a:p>
        </p:txBody>
      </p:sp>
      <p:pic>
        <p:nvPicPr>
          <p:cNvPr id="5" name="Picture 4" descr="A picture containing sky, outdoor, farm machine, outdoor object&#10;&#10;Description automatically generated">
            <a:extLst>
              <a:ext uri="{FF2B5EF4-FFF2-40B4-BE49-F238E27FC236}">
                <a16:creationId xmlns:a16="http://schemas.microsoft.com/office/drawing/2014/main" id="{5CE5E755-541B-4DD6-B85A-A45095FFEB57}"/>
              </a:ext>
            </a:extLst>
          </p:cNvPr>
          <p:cNvPicPr>
            <a:picLocks noChangeAspect="1"/>
          </p:cNvPicPr>
          <p:nvPr/>
        </p:nvPicPr>
        <p:blipFill>
          <a:blip r:embed="rId3"/>
          <a:stretch>
            <a:fillRect/>
          </a:stretch>
        </p:blipFill>
        <p:spPr>
          <a:xfrm>
            <a:off x="1146453" y="1740209"/>
            <a:ext cx="6620273" cy="4413515"/>
          </a:xfrm>
          <a:prstGeom prst="rect">
            <a:avLst/>
          </a:prstGeom>
        </p:spPr>
      </p:pic>
    </p:spTree>
    <p:extLst>
      <p:ext uri="{BB962C8B-B14F-4D97-AF65-F5344CB8AC3E}">
        <p14:creationId xmlns:p14="http://schemas.microsoft.com/office/powerpoint/2010/main" val="88505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21</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12">
            <a:extLst>
              <a:ext uri="{FF2B5EF4-FFF2-40B4-BE49-F238E27FC236}">
                <a16:creationId xmlns:a16="http://schemas.microsoft.com/office/drawing/2014/main" id="{A5CEE4B0-23DF-4807-B565-71A69EFAB120}"/>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Harvesting</a:t>
            </a:r>
          </a:p>
        </p:txBody>
      </p:sp>
      <p:sp>
        <p:nvSpPr>
          <p:cNvPr id="6" name="TextBox 5">
            <a:extLst>
              <a:ext uri="{FF2B5EF4-FFF2-40B4-BE49-F238E27FC236}">
                <a16:creationId xmlns:a16="http://schemas.microsoft.com/office/drawing/2014/main" id="{4C32E469-DE1A-4B34-A56A-201404C9A942}"/>
              </a:ext>
            </a:extLst>
          </p:cNvPr>
          <p:cNvSpPr txBox="1"/>
          <p:nvPr/>
        </p:nvSpPr>
        <p:spPr>
          <a:xfrm>
            <a:off x="2151061" y="1751217"/>
            <a:ext cx="5335479" cy="4832092"/>
          </a:xfrm>
          <a:prstGeom prst="rect">
            <a:avLst/>
          </a:prstGeom>
          <a:noFill/>
        </p:spPr>
        <p:txBody>
          <a:bodyPr wrap="square">
            <a:spAutoFit/>
          </a:bodyPr>
          <a:lstStyle/>
          <a:p>
            <a:r>
              <a:rPr lang="en-US" sz="2400" b="1" dirty="0"/>
              <a:t>Activity 3: Cotton Harvest </a:t>
            </a:r>
          </a:p>
          <a:p>
            <a:pPr marL="285750" indent="-285750">
              <a:buFont typeface="Wingdings" panose="05000000000000000000" pitchFamily="2" charset="2"/>
              <a:buChar char="Ø"/>
            </a:pPr>
            <a:r>
              <a:rPr lang="en-US" sz="1400" dirty="0"/>
              <a:t>Divide students into groups</a:t>
            </a:r>
          </a:p>
          <a:p>
            <a:pPr marL="285750" indent="-285750">
              <a:buFont typeface="Wingdings" panose="05000000000000000000" pitchFamily="2" charset="2"/>
              <a:buChar char="Ø"/>
            </a:pPr>
            <a:r>
              <a:rPr lang="en-US" sz="1400" dirty="0"/>
              <a:t>Assign each group a Texas county</a:t>
            </a:r>
          </a:p>
          <a:p>
            <a:pPr marL="285750" indent="-285750">
              <a:buFont typeface="Wingdings" panose="05000000000000000000" pitchFamily="2" charset="2"/>
              <a:buChar char="Ø"/>
            </a:pPr>
            <a:r>
              <a:rPr lang="en-US" sz="1400" dirty="0"/>
              <a:t>Each group should identify the cotton stalk destruction zone that the county is in (if the county is in a zone)</a:t>
            </a:r>
          </a:p>
          <a:p>
            <a:pPr marL="742950" lvl="1" indent="-285750">
              <a:buFont typeface="Wingdings" panose="05000000000000000000" pitchFamily="2" charset="2"/>
              <a:buChar char="Ø"/>
            </a:pPr>
            <a:r>
              <a:rPr lang="en-US" sz="1400" dirty="0"/>
              <a:t>If the county is not in a zone, why not?</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Create a creative 3-minute educational video that could be used in a public setting to teach about cotton production in the area that they research </a:t>
            </a:r>
          </a:p>
          <a:p>
            <a:endParaRPr lang="en-US" sz="1400" dirty="0"/>
          </a:p>
          <a:p>
            <a:pPr marL="285750" indent="-285750">
              <a:buFont typeface="Wingdings" panose="05000000000000000000" pitchFamily="2" charset="2"/>
              <a:buChar char="Ø"/>
            </a:pPr>
            <a:endParaRPr lang="en-US" dirty="0"/>
          </a:p>
        </p:txBody>
      </p:sp>
      <p:pic>
        <p:nvPicPr>
          <p:cNvPr id="7" name="Graphic 6" descr="Atom outline">
            <a:extLst>
              <a:ext uri="{FF2B5EF4-FFF2-40B4-BE49-F238E27FC236}">
                <a16:creationId xmlns:a16="http://schemas.microsoft.com/office/drawing/2014/main" id="{75124D83-4CCF-4155-845E-1FF606F0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900" y="1560668"/>
            <a:ext cx="914400" cy="914400"/>
          </a:xfrm>
          <a:prstGeom prst="rect">
            <a:avLst/>
          </a:prstGeom>
        </p:spPr>
      </p:pic>
      <p:graphicFrame>
        <p:nvGraphicFramePr>
          <p:cNvPr id="8" name="Table 12">
            <a:extLst>
              <a:ext uri="{FF2B5EF4-FFF2-40B4-BE49-F238E27FC236}">
                <a16:creationId xmlns:a16="http://schemas.microsoft.com/office/drawing/2014/main" id="{6A75ECB5-7967-45CF-8EF5-97710914AF7A}"/>
              </a:ext>
            </a:extLst>
          </p:cNvPr>
          <p:cNvGraphicFramePr>
            <a:graphicFrameLocks noGrp="1"/>
          </p:cNvGraphicFramePr>
          <p:nvPr>
            <p:extLst>
              <p:ext uri="{D42A27DB-BD31-4B8C-83A1-F6EECF244321}">
                <p14:modId xmlns:p14="http://schemas.microsoft.com/office/powerpoint/2010/main" val="1006949532"/>
              </p:ext>
            </p:extLst>
          </p:nvPr>
        </p:nvGraphicFramePr>
        <p:xfrm>
          <a:off x="1187274" y="3262744"/>
          <a:ext cx="6769451" cy="2042160"/>
        </p:xfrm>
        <a:graphic>
          <a:graphicData uri="http://schemas.openxmlformats.org/drawingml/2006/table">
            <a:tbl>
              <a:tblPr firstRow="1" bandRow="1">
                <a:tableStyleId>{00A15C55-8517-42AA-B614-E9B94910E393}</a:tableStyleId>
              </a:tblPr>
              <a:tblGrid>
                <a:gridCol w="6769451">
                  <a:extLst>
                    <a:ext uri="{9D8B030D-6E8A-4147-A177-3AD203B41FA5}">
                      <a16:colId xmlns:a16="http://schemas.microsoft.com/office/drawing/2014/main" val="2939675520"/>
                    </a:ext>
                  </a:extLst>
                </a:gridCol>
              </a:tblGrid>
              <a:tr h="225429">
                <a:tc>
                  <a:txBody>
                    <a:bodyPr/>
                    <a:lstStyle/>
                    <a:p>
                      <a:r>
                        <a:rPr lang="en-US" sz="1400" dirty="0"/>
                        <a:t>Research the harvest details for that county:</a:t>
                      </a:r>
                    </a:p>
                  </a:txBody>
                  <a:tcPr/>
                </a:tc>
                <a:extLst>
                  <a:ext uri="{0D108BD9-81ED-4DB2-BD59-A6C34878D82A}">
                    <a16:rowId xmlns:a16="http://schemas.microsoft.com/office/drawing/2014/main" val="2052642167"/>
                  </a:ext>
                </a:extLst>
              </a:tr>
              <a:tr h="225429">
                <a:tc>
                  <a:txBody>
                    <a:bodyPr/>
                    <a:lstStyle/>
                    <a:p>
                      <a:pPr marL="0" indent="0">
                        <a:buNone/>
                      </a:pPr>
                      <a:r>
                        <a:rPr lang="en-US" sz="1400" dirty="0"/>
                        <a:t>1. Harvest date</a:t>
                      </a:r>
                    </a:p>
                  </a:txBody>
                  <a:tcPr/>
                </a:tc>
                <a:extLst>
                  <a:ext uri="{0D108BD9-81ED-4DB2-BD59-A6C34878D82A}">
                    <a16:rowId xmlns:a16="http://schemas.microsoft.com/office/drawing/2014/main" val="1378012866"/>
                  </a:ext>
                </a:extLst>
              </a:tr>
              <a:tr h="225429">
                <a:tc>
                  <a:txBody>
                    <a:bodyPr/>
                    <a:lstStyle/>
                    <a:p>
                      <a:pPr marL="0" indent="0">
                        <a:buNone/>
                      </a:pPr>
                      <a:r>
                        <a:rPr lang="en-US" sz="1400" dirty="0"/>
                        <a:t>2. Use of a harvest aid or no harvest aid</a:t>
                      </a:r>
                    </a:p>
                  </a:txBody>
                  <a:tcPr/>
                </a:tc>
                <a:extLst>
                  <a:ext uri="{0D108BD9-81ED-4DB2-BD59-A6C34878D82A}">
                    <a16:rowId xmlns:a16="http://schemas.microsoft.com/office/drawing/2014/main" val="109625633"/>
                  </a:ext>
                </a:extLst>
              </a:tr>
              <a:tr h="225429">
                <a:tc>
                  <a:txBody>
                    <a:bodyPr/>
                    <a:lstStyle/>
                    <a:p>
                      <a:pPr marL="0" indent="0">
                        <a:buNone/>
                      </a:pPr>
                      <a:r>
                        <a:rPr lang="en-US" sz="1400" dirty="0"/>
                        <a:t>3. Harvest technique</a:t>
                      </a:r>
                    </a:p>
                  </a:txBody>
                  <a:tcPr/>
                </a:tc>
                <a:extLst>
                  <a:ext uri="{0D108BD9-81ED-4DB2-BD59-A6C34878D82A}">
                    <a16:rowId xmlns:a16="http://schemas.microsoft.com/office/drawing/2014/main" val="2766474995"/>
                  </a:ext>
                </a:extLst>
              </a:tr>
              <a:tr h="389378">
                <a:tc>
                  <a:txBody>
                    <a:bodyPr/>
                    <a:lstStyle/>
                    <a:p>
                      <a:pPr marL="0" indent="0">
                        <a:buNone/>
                      </a:pPr>
                      <a:r>
                        <a:rPr lang="en-US" sz="1400" dirty="0"/>
                        <a:t>4. Average yield for that area </a:t>
                      </a:r>
                    </a:p>
                    <a:p>
                      <a:pPr marL="0" indent="0">
                        <a:buNone/>
                      </a:pPr>
                      <a:r>
                        <a:rPr lang="en-US" sz="1400" dirty="0"/>
                        <a:t>*What factors contribute to yield?</a:t>
                      </a:r>
                    </a:p>
                  </a:txBody>
                  <a:tcPr/>
                </a:tc>
                <a:extLst>
                  <a:ext uri="{0D108BD9-81ED-4DB2-BD59-A6C34878D82A}">
                    <a16:rowId xmlns:a16="http://schemas.microsoft.com/office/drawing/2014/main" val="3920251617"/>
                  </a:ext>
                </a:extLst>
              </a:tr>
              <a:tr h="225429">
                <a:tc>
                  <a:txBody>
                    <a:bodyPr/>
                    <a:lstStyle/>
                    <a:p>
                      <a:pPr marL="0" indent="0">
                        <a:buNone/>
                      </a:pPr>
                      <a:r>
                        <a:rPr lang="en-US" sz="1400" dirty="0"/>
                        <a:t>5. Other details interesting and pertinent to growing cotton in that area</a:t>
                      </a:r>
                    </a:p>
                  </a:txBody>
                  <a:tcPr/>
                </a:tc>
                <a:extLst>
                  <a:ext uri="{0D108BD9-81ED-4DB2-BD59-A6C34878D82A}">
                    <a16:rowId xmlns:a16="http://schemas.microsoft.com/office/drawing/2014/main" val="1959821507"/>
                  </a:ext>
                </a:extLst>
              </a:tr>
            </a:tbl>
          </a:graphicData>
        </a:graphic>
      </p:graphicFrame>
    </p:spTree>
    <p:extLst>
      <p:ext uri="{BB962C8B-B14F-4D97-AF65-F5344CB8AC3E}">
        <p14:creationId xmlns:p14="http://schemas.microsoft.com/office/powerpoint/2010/main" val="58623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691-E197-496D-BDC9-0E0E49846A86}"/>
              </a:ext>
            </a:extLst>
          </p:cNvPr>
          <p:cNvSpPr>
            <a:spLocks noGrp="1"/>
          </p:cNvSpPr>
          <p:nvPr>
            <p:ph type="ctrTitle"/>
          </p:nvPr>
        </p:nvSpPr>
        <p:spPr/>
        <p:txBody>
          <a:bodyPr/>
          <a:lstStyle/>
          <a:p>
            <a:r>
              <a:rPr lang="en-US" dirty="0"/>
              <a:t>Cotton Ginning</a:t>
            </a:r>
          </a:p>
        </p:txBody>
      </p:sp>
    </p:spTree>
    <p:extLst>
      <p:ext uri="{BB962C8B-B14F-4D97-AF65-F5344CB8AC3E}">
        <p14:creationId xmlns:p14="http://schemas.microsoft.com/office/powerpoint/2010/main" val="123380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23</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000" dirty="0"/>
              <a:t>	Test Your Knowledge</a:t>
            </a:r>
          </a:p>
        </p:txBody>
      </p:sp>
      <p:sp>
        <p:nvSpPr>
          <p:cNvPr id="4" name="TextBox 3">
            <a:extLst>
              <a:ext uri="{FF2B5EF4-FFF2-40B4-BE49-F238E27FC236}">
                <a16:creationId xmlns:a16="http://schemas.microsoft.com/office/drawing/2014/main" id="{0A6B2F29-8F61-4852-91B4-C1C8654E973D}"/>
              </a:ext>
            </a:extLst>
          </p:cNvPr>
          <p:cNvSpPr txBox="1"/>
          <p:nvPr/>
        </p:nvSpPr>
        <p:spPr>
          <a:xfrm>
            <a:off x="1789510" y="2763166"/>
            <a:ext cx="5342262" cy="830997"/>
          </a:xfrm>
          <a:prstGeom prst="rect">
            <a:avLst/>
          </a:prstGeom>
          <a:noFill/>
        </p:spPr>
        <p:txBody>
          <a:bodyPr wrap="square" rtlCol="0">
            <a:spAutoFit/>
          </a:bodyPr>
          <a:lstStyle/>
          <a:p>
            <a:pPr algn="ctr"/>
            <a:r>
              <a:rPr lang="en-US" sz="2400" dirty="0">
                <a:solidFill>
                  <a:schemeClr val="accent4"/>
                </a:solidFill>
                <a:hlinkClick r:id="rId2">
                  <a:extLst>
                    <a:ext uri="{A12FA001-AC4F-418D-AE19-62706E023703}">
                      <ahyp:hlinkClr xmlns:ahyp="http://schemas.microsoft.com/office/drawing/2018/hyperlinkcolor" val="tx"/>
                    </a:ext>
                  </a:extLst>
                </a:hlinkClick>
              </a:rPr>
              <a:t>Join the Nearpod Quiz</a:t>
            </a:r>
            <a:r>
              <a:rPr lang="en-US" sz="2400" dirty="0">
                <a:solidFill>
                  <a:schemeClr val="accent4"/>
                </a:solidFill>
              </a:rPr>
              <a:t> </a:t>
            </a:r>
          </a:p>
          <a:p>
            <a:pPr algn="ctr"/>
            <a:r>
              <a:rPr lang="en-US" sz="2400" dirty="0"/>
              <a:t>Utilize the access code from your teacher</a:t>
            </a:r>
          </a:p>
        </p:txBody>
      </p:sp>
      <p:pic>
        <p:nvPicPr>
          <p:cNvPr id="6" name="Graphic 5" descr="Checklist outline">
            <a:extLst>
              <a:ext uri="{FF2B5EF4-FFF2-40B4-BE49-F238E27FC236}">
                <a16:creationId xmlns:a16="http://schemas.microsoft.com/office/drawing/2014/main" id="{5AA49171-2BA5-4370-A29D-5414CF0B43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663" y="1015648"/>
            <a:ext cx="412830" cy="412830"/>
          </a:xfrm>
          <a:prstGeom prst="rect">
            <a:avLst/>
          </a:prstGeom>
        </p:spPr>
      </p:pic>
    </p:spTree>
    <p:extLst>
      <p:ext uri="{BB962C8B-B14F-4D97-AF65-F5344CB8AC3E}">
        <p14:creationId xmlns:p14="http://schemas.microsoft.com/office/powerpoint/2010/main" val="282102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24</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000" dirty="0"/>
              <a:t>Test Your Knowledge</a:t>
            </a:r>
          </a:p>
        </p:txBody>
      </p:sp>
      <p:graphicFrame>
        <p:nvGraphicFramePr>
          <p:cNvPr id="8" name="Table 8">
            <a:extLst>
              <a:ext uri="{FF2B5EF4-FFF2-40B4-BE49-F238E27FC236}">
                <a16:creationId xmlns:a16="http://schemas.microsoft.com/office/drawing/2014/main" id="{4E404912-5F08-4B53-9D04-6BC29F541A66}"/>
              </a:ext>
            </a:extLst>
          </p:cNvPr>
          <p:cNvGraphicFramePr>
            <a:graphicFrameLocks noGrp="1"/>
          </p:cNvGraphicFramePr>
          <p:nvPr>
            <p:extLst>
              <p:ext uri="{D42A27DB-BD31-4B8C-83A1-F6EECF244321}">
                <p14:modId xmlns:p14="http://schemas.microsoft.com/office/powerpoint/2010/main" val="2886833955"/>
              </p:ext>
            </p:extLst>
          </p:nvPr>
        </p:nvGraphicFramePr>
        <p:xfrm>
          <a:off x="1412641" y="1534015"/>
          <a:ext cx="6096000" cy="453136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2254149681"/>
                    </a:ext>
                  </a:extLst>
                </a:gridCol>
              </a:tblGrid>
              <a:tr h="370840">
                <a:tc>
                  <a:txBody>
                    <a:bodyPr/>
                    <a:lstStyle/>
                    <a:p>
                      <a:r>
                        <a:rPr lang="en-US" sz="1600" dirty="0"/>
                        <a:t>Quiz Yourself!</a:t>
                      </a:r>
                    </a:p>
                  </a:txBody>
                  <a:tcPr/>
                </a:tc>
                <a:extLst>
                  <a:ext uri="{0D108BD9-81ED-4DB2-BD59-A6C34878D82A}">
                    <a16:rowId xmlns:a16="http://schemas.microsoft.com/office/drawing/2014/main" val="430810556"/>
                  </a:ext>
                </a:extLst>
              </a:tr>
              <a:tr h="370840">
                <a:tc>
                  <a:txBody>
                    <a:bodyPr/>
                    <a:lstStyle/>
                    <a:p>
                      <a:r>
                        <a:rPr lang="en-US" sz="1600" dirty="0"/>
                        <a:t>1. Who invented the cotton gin? </a:t>
                      </a:r>
                    </a:p>
                  </a:txBody>
                  <a:tcPr/>
                </a:tc>
                <a:extLst>
                  <a:ext uri="{0D108BD9-81ED-4DB2-BD59-A6C34878D82A}">
                    <a16:rowId xmlns:a16="http://schemas.microsoft.com/office/drawing/2014/main" val="2978135282"/>
                  </a:ext>
                </a:extLst>
              </a:tr>
              <a:tr h="370840">
                <a:tc>
                  <a:txBody>
                    <a:bodyPr/>
                    <a:lstStyle/>
                    <a:p>
                      <a:r>
                        <a:rPr lang="en-US" sz="1600" dirty="0"/>
                        <a:t>2. What year was the cotton gin invented?</a:t>
                      </a:r>
                    </a:p>
                  </a:txBody>
                  <a:tcPr/>
                </a:tc>
                <a:extLst>
                  <a:ext uri="{0D108BD9-81ED-4DB2-BD59-A6C34878D82A}">
                    <a16:rowId xmlns:a16="http://schemas.microsoft.com/office/drawing/2014/main" val="4234376037"/>
                  </a:ext>
                </a:extLst>
              </a:tr>
              <a:tr h="370840">
                <a:tc>
                  <a:txBody>
                    <a:bodyPr/>
                    <a:lstStyle/>
                    <a:p>
                      <a:r>
                        <a:rPr lang="en-US" sz="1600" dirty="0"/>
                        <a:t>3. Where (city and state) is the largest cotton gin in the United States located? </a:t>
                      </a:r>
                    </a:p>
                  </a:txBody>
                  <a:tcPr/>
                </a:tc>
                <a:extLst>
                  <a:ext uri="{0D108BD9-81ED-4DB2-BD59-A6C34878D82A}">
                    <a16:rowId xmlns:a16="http://schemas.microsoft.com/office/drawing/2014/main" val="631246223"/>
                  </a:ext>
                </a:extLst>
              </a:tr>
              <a:tr h="370840">
                <a:tc>
                  <a:txBody>
                    <a:bodyPr/>
                    <a:lstStyle/>
                    <a:p>
                      <a:r>
                        <a:rPr lang="en-US" sz="1600" dirty="0"/>
                        <a:t>4. What is the fiber called that is left on the seed once the majority of lint is removed during the ginning process? </a:t>
                      </a:r>
                    </a:p>
                  </a:txBody>
                  <a:tcPr/>
                </a:tc>
                <a:extLst>
                  <a:ext uri="{0D108BD9-81ED-4DB2-BD59-A6C34878D82A}">
                    <a16:rowId xmlns:a16="http://schemas.microsoft.com/office/drawing/2014/main" val="2872469444"/>
                  </a:ext>
                </a:extLst>
              </a:tr>
              <a:tr h="370840">
                <a:tc>
                  <a:txBody>
                    <a:bodyPr/>
                    <a:lstStyle/>
                    <a:p>
                      <a:r>
                        <a:rPr lang="en-US" sz="1600" dirty="0"/>
                        <a:t>5. True or False: The cotton gin cleans the cotton AND separates the link from the seed.</a:t>
                      </a:r>
                    </a:p>
                  </a:txBody>
                  <a:tcPr/>
                </a:tc>
                <a:extLst>
                  <a:ext uri="{0D108BD9-81ED-4DB2-BD59-A6C34878D82A}">
                    <a16:rowId xmlns:a16="http://schemas.microsoft.com/office/drawing/2014/main" val="456567547"/>
                  </a:ext>
                </a:extLst>
              </a:tr>
              <a:tr h="370840">
                <a:tc>
                  <a:txBody>
                    <a:bodyPr/>
                    <a:lstStyle/>
                    <a:p>
                      <a:r>
                        <a:rPr lang="en-US" sz="1600" dirty="0"/>
                        <a:t>6. True or False: Cotton seed is used to feed cattle.</a:t>
                      </a:r>
                    </a:p>
                  </a:txBody>
                  <a:tcPr/>
                </a:tc>
                <a:extLst>
                  <a:ext uri="{0D108BD9-81ED-4DB2-BD59-A6C34878D82A}">
                    <a16:rowId xmlns:a16="http://schemas.microsoft.com/office/drawing/2014/main" val="1680214976"/>
                  </a:ext>
                </a:extLst>
              </a:tr>
              <a:tr h="370840">
                <a:tc>
                  <a:txBody>
                    <a:bodyPr/>
                    <a:lstStyle/>
                    <a:p>
                      <a:r>
                        <a:rPr lang="en-US" sz="1600" dirty="0"/>
                        <a:t>7. Which of the following foods contains cotton seed oil?</a:t>
                      </a:r>
                    </a:p>
                    <a:p>
                      <a:pPr marL="342900" indent="-342900">
                        <a:buAutoNum type="alphaUcPeriod"/>
                      </a:pPr>
                      <a:r>
                        <a:rPr lang="en-US" sz="1600" dirty="0"/>
                        <a:t>Peanut Butter</a:t>
                      </a:r>
                    </a:p>
                    <a:p>
                      <a:pPr marL="342900" indent="-342900">
                        <a:buAutoNum type="alphaUcPeriod"/>
                      </a:pPr>
                      <a:r>
                        <a:rPr lang="en-US" sz="1600" dirty="0"/>
                        <a:t>Milano Cookies</a:t>
                      </a:r>
                    </a:p>
                    <a:p>
                      <a:pPr marL="342900" indent="-342900">
                        <a:buAutoNum type="alphaUcPeriod"/>
                      </a:pPr>
                      <a:r>
                        <a:rPr lang="en-US" sz="1600" dirty="0"/>
                        <a:t>Cream of Mushroom Soup</a:t>
                      </a:r>
                    </a:p>
                    <a:p>
                      <a:pPr marL="342900" indent="-342900">
                        <a:buAutoNum type="alphaUcPeriod"/>
                      </a:pPr>
                      <a:r>
                        <a:rPr lang="en-US" sz="1600" dirty="0"/>
                        <a:t>All of the Above</a:t>
                      </a:r>
                    </a:p>
                  </a:txBody>
                  <a:tcPr/>
                </a:tc>
                <a:extLst>
                  <a:ext uri="{0D108BD9-81ED-4DB2-BD59-A6C34878D82A}">
                    <a16:rowId xmlns:a16="http://schemas.microsoft.com/office/drawing/2014/main" val="2889857661"/>
                  </a:ext>
                </a:extLst>
              </a:tr>
            </a:tbl>
          </a:graphicData>
        </a:graphic>
      </p:graphicFrame>
    </p:spTree>
    <p:extLst>
      <p:ext uri="{BB962C8B-B14F-4D97-AF65-F5344CB8AC3E}">
        <p14:creationId xmlns:p14="http://schemas.microsoft.com/office/powerpoint/2010/main" val="936190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25</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400" dirty="0"/>
              <a:t>Adobe Walls Gin</a:t>
            </a:r>
          </a:p>
          <a:p>
            <a:endParaRPr lang="en-US" sz="2000" dirty="0"/>
          </a:p>
        </p:txBody>
      </p:sp>
      <p:pic>
        <p:nvPicPr>
          <p:cNvPr id="6" name="Online Media 5" title="Bigger in Texas | Adobe Walls Gin">
            <a:hlinkClick r:id="" action="ppaction://media"/>
            <a:extLst>
              <a:ext uri="{FF2B5EF4-FFF2-40B4-BE49-F238E27FC236}">
                <a16:creationId xmlns:a16="http://schemas.microsoft.com/office/drawing/2014/main" id="{C451F88F-0DFC-40C8-9058-AC65CF72E7B6}"/>
              </a:ext>
            </a:extLst>
          </p:cNvPr>
          <p:cNvPicPr>
            <a:picLocks noRot="1" noChangeAspect="1"/>
          </p:cNvPicPr>
          <p:nvPr>
            <a:videoFile r:link="rId1"/>
          </p:nvPr>
        </p:nvPicPr>
        <p:blipFill>
          <a:blip r:embed="rId3"/>
          <a:stretch>
            <a:fillRect/>
          </a:stretch>
        </p:blipFill>
        <p:spPr>
          <a:xfrm>
            <a:off x="1070029" y="1859194"/>
            <a:ext cx="6781224" cy="3831392"/>
          </a:xfrm>
          <a:prstGeom prst="rect">
            <a:avLst/>
          </a:prstGeom>
        </p:spPr>
      </p:pic>
    </p:spTree>
    <p:extLst>
      <p:ext uri="{BB962C8B-B14F-4D97-AF65-F5344CB8AC3E}">
        <p14:creationId xmlns:p14="http://schemas.microsoft.com/office/powerpoint/2010/main" val="84087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26</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000" dirty="0"/>
              <a:t>The Ginning Process</a:t>
            </a:r>
          </a:p>
        </p:txBody>
      </p:sp>
      <p:sp>
        <p:nvSpPr>
          <p:cNvPr id="4" name="TextBox 3">
            <a:extLst>
              <a:ext uri="{FF2B5EF4-FFF2-40B4-BE49-F238E27FC236}">
                <a16:creationId xmlns:a16="http://schemas.microsoft.com/office/drawing/2014/main" id="{518C0526-0013-4BD4-978A-9FEE41C9DD50}"/>
              </a:ext>
            </a:extLst>
          </p:cNvPr>
          <p:cNvSpPr txBox="1"/>
          <p:nvPr/>
        </p:nvSpPr>
        <p:spPr>
          <a:xfrm>
            <a:off x="486874" y="1837677"/>
            <a:ext cx="7947533"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solidFill>
                  <a:schemeClr val="accent4"/>
                </a:solidFill>
                <a:hlinkClick r:id="rId3">
                  <a:extLst>
                    <a:ext uri="{A12FA001-AC4F-418D-AE19-62706E023703}">
                      <ahyp:hlinkClr xmlns:ahyp="http://schemas.microsoft.com/office/drawing/2018/hyperlinkcolor" val="tx"/>
                    </a:ext>
                  </a:extLst>
                </a:hlinkClick>
              </a:rPr>
              <a:t>Read to learn more about the ginning process</a:t>
            </a:r>
            <a:r>
              <a:rPr lang="en-US" dirty="0">
                <a:solidFill>
                  <a:schemeClr val="accent4"/>
                </a:solidFill>
              </a:rPr>
              <a:t> </a:t>
            </a:r>
          </a:p>
          <a:p>
            <a:pPr marL="285750" indent="-285750">
              <a:buFont typeface="Wingdings" panose="05000000000000000000" pitchFamily="2" charset="2"/>
              <a:buChar char="Ø"/>
            </a:pPr>
            <a:r>
              <a:rPr lang="en-US" dirty="0"/>
              <a:t>Watch the following “Cotton Ginning Process” video</a:t>
            </a:r>
          </a:p>
        </p:txBody>
      </p:sp>
      <p:pic>
        <p:nvPicPr>
          <p:cNvPr id="6" name="Online Media 5" title="Cotton Ginning Process">
            <a:hlinkClick r:id="" action="ppaction://media"/>
            <a:extLst>
              <a:ext uri="{FF2B5EF4-FFF2-40B4-BE49-F238E27FC236}">
                <a16:creationId xmlns:a16="http://schemas.microsoft.com/office/drawing/2014/main" id="{65FDFBC9-FB02-49D4-A4BF-9A68BBFE30F4}"/>
              </a:ext>
            </a:extLst>
          </p:cNvPr>
          <p:cNvPicPr>
            <a:picLocks noRot="1" noChangeAspect="1"/>
          </p:cNvPicPr>
          <p:nvPr>
            <a:videoFile r:link="rId1"/>
          </p:nvPr>
        </p:nvPicPr>
        <p:blipFill>
          <a:blip r:embed="rId4"/>
          <a:stretch>
            <a:fillRect/>
          </a:stretch>
        </p:blipFill>
        <p:spPr>
          <a:xfrm>
            <a:off x="1373555" y="2509906"/>
            <a:ext cx="6396889" cy="3603881"/>
          </a:xfrm>
          <a:prstGeom prst="rect">
            <a:avLst/>
          </a:prstGeom>
        </p:spPr>
      </p:pic>
    </p:spTree>
    <p:extLst>
      <p:ext uri="{BB962C8B-B14F-4D97-AF65-F5344CB8AC3E}">
        <p14:creationId xmlns:p14="http://schemas.microsoft.com/office/powerpoint/2010/main" val="15235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27</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000" dirty="0"/>
              <a:t>The Ginning Process</a:t>
            </a:r>
          </a:p>
        </p:txBody>
      </p:sp>
      <p:graphicFrame>
        <p:nvGraphicFramePr>
          <p:cNvPr id="7" name="Table 7">
            <a:extLst>
              <a:ext uri="{FF2B5EF4-FFF2-40B4-BE49-F238E27FC236}">
                <a16:creationId xmlns:a16="http://schemas.microsoft.com/office/drawing/2014/main" id="{9931A096-13B3-4763-915D-04C232098513}"/>
              </a:ext>
            </a:extLst>
          </p:cNvPr>
          <p:cNvGraphicFramePr>
            <a:graphicFrameLocks noGrp="1"/>
          </p:cNvGraphicFramePr>
          <p:nvPr>
            <p:extLst>
              <p:ext uri="{D42A27DB-BD31-4B8C-83A1-F6EECF244321}">
                <p14:modId xmlns:p14="http://schemas.microsoft.com/office/powerpoint/2010/main" val="4021295536"/>
              </p:ext>
            </p:extLst>
          </p:nvPr>
        </p:nvGraphicFramePr>
        <p:xfrm>
          <a:off x="1812136" y="2915550"/>
          <a:ext cx="6096000" cy="155956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840639558"/>
                    </a:ext>
                  </a:extLst>
                </a:gridCol>
              </a:tblGrid>
              <a:tr h="370840">
                <a:tc>
                  <a:txBody>
                    <a:bodyPr/>
                    <a:lstStyle/>
                    <a:p>
                      <a:r>
                        <a:rPr lang="en-US" dirty="0"/>
                        <a:t>Think Critically!</a:t>
                      </a:r>
                    </a:p>
                  </a:txBody>
                  <a:tcPr/>
                </a:tc>
                <a:extLst>
                  <a:ext uri="{0D108BD9-81ED-4DB2-BD59-A6C34878D82A}">
                    <a16:rowId xmlns:a16="http://schemas.microsoft.com/office/drawing/2014/main" val="3508330840"/>
                  </a:ext>
                </a:extLst>
              </a:tr>
              <a:tr h="370840">
                <a:tc>
                  <a:txBody>
                    <a:bodyPr/>
                    <a:lstStyle/>
                    <a:p>
                      <a:r>
                        <a:rPr lang="en-US" dirty="0"/>
                        <a:t>What careers do you see, not see (i.e., those who might work behind the scenes or not directly in the gin), and think of when you watched the video that play a role in getting cotton from the field to the store? </a:t>
                      </a:r>
                    </a:p>
                  </a:txBody>
                  <a:tcPr/>
                </a:tc>
                <a:extLst>
                  <a:ext uri="{0D108BD9-81ED-4DB2-BD59-A6C34878D82A}">
                    <a16:rowId xmlns:a16="http://schemas.microsoft.com/office/drawing/2014/main" val="749649019"/>
                  </a:ext>
                </a:extLst>
              </a:tr>
            </a:tbl>
          </a:graphicData>
        </a:graphic>
      </p:graphicFrame>
      <p:pic>
        <p:nvPicPr>
          <p:cNvPr id="9" name="Graphic 8" descr="Lightbulb and gear outline">
            <a:extLst>
              <a:ext uri="{FF2B5EF4-FFF2-40B4-BE49-F238E27FC236}">
                <a16:creationId xmlns:a16="http://schemas.microsoft.com/office/drawing/2014/main" id="{2A4A1A20-5908-4E49-AAD4-765A2B6685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8914" y="2387329"/>
            <a:ext cx="914400" cy="914400"/>
          </a:xfrm>
          <a:prstGeom prst="rect">
            <a:avLst/>
          </a:prstGeom>
        </p:spPr>
      </p:pic>
    </p:spTree>
    <p:extLst>
      <p:ext uri="{BB962C8B-B14F-4D97-AF65-F5344CB8AC3E}">
        <p14:creationId xmlns:p14="http://schemas.microsoft.com/office/powerpoint/2010/main" val="1186425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28</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12">
            <a:extLst>
              <a:ext uri="{FF2B5EF4-FFF2-40B4-BE49-F238E27FC236}">
                <a16:creationId xmlns:a16="http://schemas.microsoft.com/office/drawing/2014/main" id="{A5CEE4B0-23DF-4807-B565-71A69EFAB120}"/>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dirty="0"/>
              <a:t>Cotton Ginning</a:t>
            </a:r>
          </a:p>
        </p:txBody>
      </p:sp>
      <p:sp>
        <p:nvSpPr>
          <p:cNvPr id="6" name="TextBox 5">
            <a:extLst>
              <a:ext uri="{FF2B5EF4-FFF2-40B4-BE49-F238E27FC236}">
                <a16:creationId xmlns:a16="http://schemas.microsoft.com/office/drawing/2014/main" id="{4C32E469-DE1A-4B34-A56A-201404C9A942}"/>
              </a:ext>
            </a:extLst>
          </p:cNvPr>
          <p:cNvSpPr txBox="1"/>
          <p:nvPr/>
        </p:nvSpPr>
        <p:spPr>
          <a:xfrm>
            <a:off x="2221762" y="1743471"/>
            <a:ext cx="5335479" cy="4832092"/>
          </a:xfrm>
          <a:prstGeom prst="rect">
            <a:avLst/>
          </a:prstGeom>
          <a:noFill/>
        </p:spPr>
        <p:txBody>
          <a:bodyPr wrap="square">
            <a:spAutoFit/>
          </a:bodyPr>
          <a:lstStyle/>
          <a:p>
            <a:r>
              <a:rPr lang="en-US" sz="2400" b="1" dirty="0"/>
              <a:t>Activity 4: Careers</a:t>
            </a:r>
          </a:p>
          <a:p>
            <a:pPr marL="285750" indent="-285750">
              <a:buFont typeface="Wingdings" panose="05000000000000000000" pitchFamily="2" charset="2"/>
              <a:buChar char="Ø"/>
            </a:pPr>
            <a:r>
              <a:rPr lang="en-US" sz="1400" dirty="0"/>
              <a:t>Divide students into groups</a:t>
            </a:r>
          </a:p>
          <a:p>
            <a:pPr marL="285750" indent="-285750">
              <a:buFont typeface="Wingdings" panose="05000000000000000000" pitchFamily="2" charset="2"/>
              <a:buChar char="Ø"/>
            </a:pPr>
            <a:r>
              <a:rPr lang="en-US" sz="1400" dirty="0"/>
              <a:t>Each group should pick a different career from the “Career Cluster” handout and research it</a:t>
            </a:r>
          </a:p>
          <a:p>
            <a:pPr marL="285750" indent="-285750">
              <a:buFont typeface="Wingdings" panose="05000000000000000000" pitchFamily="2" charset="2"/>
              <a:buChar char="Ø"/>
            </a:pPr>
            <a:r>
              <a:rPr lang="en-US" sz="1400" dirty="0"/>
              <a:t>After researching each group should give a presentation to the class as if they work for the human resource department of a company hiring for this position </a:t>
            </a:r>
          </a:p>
          <a:p>
            <a:pPr marL="742950" lvl="1" indent="-285750">
              <a:buFont typeface="Wingdings" panose="05000000000000000000" pitchFamily="2" charset="2"/>
              <a:buChar char="Ø"/>
            </a:pPr>
            <a:r>
              <a:rPr lang="en-US" sz="1400" dirty="0"/>
              <a:t>Students should role play and present why this job is one someone should consider </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endParaRPr lang="en-US" sz="1400" dirty="0"/>
          </a:p>
          <a:p>
            <a:pPr marL="285750" indent="-285750">
              <a:buFont typeface="Wingdings" panose="05000000000000000000" pitchFamily="2" charset="2"/>
              <a:buChar char="Ø"/>
            </a:pPr>
            <a:endParaRPr lang="en-US" dirty="0"/>
          </a:p>
        </p:txBody>
      </p:sp>
      <p:pic>
        <p:nvPicPr>
          <p:cNvPr id="7" name="Graphic 6" descr="Atom outline">
            <a:extLst>
              <a:ext uri="{FF2B5EF4-FFF2-40B4-BE49-F238E27FC236}">
                <a16:creationId xmlns:a16="http://schemas.microsoft.com/office/drawing/2014/main" id="{75124D83-4CCF-4155-845E-1FF606F02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9601" y="1552922"/>
            <a:ext cx="914400" cy="914400"/>
          </a:xfrm>
          <a:prstGeom prst="rect">
            <a:avLst/>
          </a:prstGeom>
        </p:spPr>
      </p:pic>
      <p:graphicFrame>
        <p:nvGraphicFramePr>
          <p:cNvPr id="8" name="Table 12">
            <a:extLst>
              <a:ext uri="{FF2B5EF4-FFF2-40B4-BE49-F238E27FC236}">
                <a16:creationId xmlns:a16="http://schemas.microsoft.com/office/drawing/2014/main" id="{6A75ECB5-7967-45CF-8EF5-97710914AF7A}"/>
              </a:ext>
            </a:extLst>
          </p:cNvPr>
          <p:cNvGraphicFramePr>
            <a:graphicFrameLocks noGrp="1"/>
          </p:cNvGraphicFramePr>
          <p:nvPr>
            <p:extLst>
              <p:ext uri="{D42A27DB-BD31-4B8C-83A1-F6EECF244321}">
                <p14:modId xmlns:p14="http://schemas.microsoft.com/office/powerpoint/2010/main" val="1920540310"/>
              </p:ext>
            </p:extLst>
          </p:nvPr>
        </p:nvGraphicFramePr>
        <p:xfrm>
          <a:off x="1257975" y="3972657"/>
          <a:ext cx="6769451" cy="1828800"/>
        </p:xfrm>
        <a:graphic>
          <a:graphicData uri="http://schemas.openxmlformats.org/drawingml/2006/table">
            <a:tbl>
              <a:tblPr firstRow="1" bandRow="1">
                <a:tableStyleId>{00A15C55-8517-42AA-B614-E9B94910E393}</a:tableStyleId>
              </a:tblPr>
              <a:tblGrid>
                <a:gridCol w="6769451">
                  <a:extLst>
                    <a:ext uri="{9D8B030D-6E8A-4147-A177-3AD203B41FA5}">
                      <a16:colId xmlns:a16="http://schemas.microsoft.com/office/drawing/2014/main" val="2939675520"/>
                    </a:ext>
                  </a:extLst>
                </a:gridCol>
              </a:tblGrid>
              <a:tr h="225429">
                <a:tc>
                  <a:txBody>
                    <a:bodyPr/>
                    <a:lstStyle/>
                    <a:p>
                      <a:r>
                        <a:rPr lang="en-US" sz="1200" dirty="0"/>
                        <a:t>*The following information must be provided, but students are encouraged to be creative and provide all the information about the role and the company that might be of interest to a qualified candidate. </a:t>
                      </a:r>
                    </a:p>
                  </a:txBody>
                  <a:tcPr/>
                </a:tc>
                <a:extLst>
                  <a:ext uri="{0D108BD9-81ED-4DB2-BD59-A6C34878D82A}">
                    <a16:rowId xmlns:a16="http://schemas.microsoft.com/office/drawing/2014/main" val="2052642167"/>
                  </a:ext>
                </a:extLst>
              </a:tr>
              <a:tr h="225429">
                <a:tc>
                  <a:txBody>
                    <a:bodyPr/>
                    <a:lstStyle/>
                    <a:p>
                      <a:pPr marL="0" indent="0">
                        <a:buNone/>
                      </a:pPr>
                      <a:r>
                        <a:rPr lang="en-US" sz="1200" dirty="0"/>
                        <a:t>1. Career</a:t>
                      </a:r>
                    </a:p>
                  </a:txBody>
                  <a:tcPr/>
                </a:tc>
                <a:extLst>
                  <a:ext uri="{0D108BD9-81ED-4DB2-BD59-A6C34878D82A}">
                    <a16:rowId xmlns:a16="http://schemas.microsoft.com/office/drawing/2014/main" val="1378012866"/>
                  </a:ext>
                </a:extLst>
              </a:tr>
              <a:tr h="225429">
                <a:tc>
                  <a:txBody>
                    <a:bodyPr/>
                    <a:lstStyle/>
                    <a:p>
                      <a:pPr marL="0" indent="0">
                        <a:buNone/>
                      </a:pPr>
                      <a:r>
                        <a:rPr lang="en-US" sz="1200" dirty="0"/>
                        <a:t>2. Education Requirements </a:t>
                      </a:r>
                    </a:p>
                  </a:txBody>
                  <a:tcPr/>
                </a:tc>
                <a:extLst>
                  <a:ext uri="{0D108BD9-81ED-4DB2-BD59-A6C34878D82A}">
                    <a16:rowId xmlns:a16="http://schemas.microsoft.com/office/drawing/2014/main" val="109625633"/>
                  </a:ext>
                </a:extLst>
              </a:tr>
              <a:tr h="225429">
                <a:tc>
                  <a:txBody>
                    <a:bodyPr/>
                    <a:lstStyle/>
                    <a:p>
                      <a:pPr marL="0" indent="0">
                        <a:buNone/>
                      </a:pPr>
                      <a:r>
                        <a:rPr lang="en-US" sz="1200" dirty="0"/>
                        <a:t>3. Salary/Pay</a:t>
                      </a:r>
                    </a:p>
                  </a:txBody>
                  <a:tcPr/>
                </a:tc>
                <a:extLst>
                  <a:ext uri="{0D108BD9-81ED-4DB2-BD59-A6C34878D82A}">
                    <a16:rowId xmlns:a16="http://schemas.microsoft.com/office/drawing/2014/main" val="2766474995"/>
                  </a:ext>
                </a:extLst>
              </a:tr>
              <a:tr h="258983">
                <a:tc>
                  <a:txBody>
                    <a:bodyPr/>
                    <a:lstStyle/>
                    <a:p>
                      <a:pPr marL="0" indent="0">
                        <a:buNone/>
                      </a:pPr>
                      <a:r>
                        <a:rPr lang="en-US" sz="1200" dirty="0"/>
                        <a:t>4. Location</a:t>
                      </a:r>
                    </a:p>
                  </a:txBody>
                  <a:tcPr/>
                </a:tc>
                <a:extLst>
                  <a:ext uri="{0D108BD9-81ED-4DB2-BD59-A6C34878D82A}">
                    <a16:rowId xmlns:a16="http://schemas.microsoft.com/office/drawing/2014/main" val="3920251617"/>
                  </a:ext>
                </a:extLst>
              </a:tr>
              <a:tr h="225429">
                <a:tc>
                  <a:txBody>
                    <a:bodyPr/>
                    <a:lstStyle/>
                    <a:p>
                      <a:pPr marL="0" indent="0">
                        <a:buNone/>
                      </a:pPr>
                      <a:r>
                        <a:rPr lang="en-US" sz="1200" dirty="0"/>
                        <a:t>5. What is an employer looking for (i.e., expectations) in a person who fulfills this role?</a:t>
                      </a:r>
                    </a:p>
                  </a:txBody>
                  <a:tcPr/>
                </a:tc>
                <a:extLst>
                  <a:ext uri="{0D108BD9-81ED-4DB2-BD59-A6C34878D82A}">
                    <a16:rowId xmlns:a16="http://schemas.microsoft.com/office/drawing/2014/main" val="1959821507"/>
                  </a:ext>
                </a:extLst>
              </a:tr>
            </a:tbl>
          </a:graphicData>
        </a:graphic>
      </p:graphicFrame>
    </p:spTree>
    <p:extLst>
      <p:ext uri="{BB962C8B-B14F-4D97-AF65-F5344CB8AC3E}">
        <p14:creationId xmlns:p14="http://schemas.microsoft.com/office/powerpoint/2010/main" val="1622049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29</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Cotton Ginning</a:t>
            </a:r>
          </a:p>
          <a:p>
            <a:r>
              <a:rPr lang="en-US" sz="2000" dirty="0"/>
              <a:t>How does the farmer get paid?</a:t>
            </a:r>
          </a:p>
        </p:txBody>
      </p:sp>
      <p:sp>
        <p:nvSpPr>
          <p:cNvPr id="4" name="TextBox 3">
            <a:extLst>
              <a:ext uri="{FF2B5EF4-FFF2-40B4-BE49-F238E27FC236}">
                <a16:creationId xmlns:a16="http://schemas.microsoft.com/office/drawing/2014/main" id="{0A6B2F29-8F61-4852-91B4-C1C8654E973D}"/>
              </a:ext>
            </a:extLst>
          </p:cNvPr>
          <p:cNvSpPr txBox="1"/>
          <p:nvPr/>
        </p:nvSpPr>
        <p:spPr>
          <a:xfrm>
            <a:off x="749154" y="2763166"/>
            <a:ext cx="7645692" cy="954107"/>
          </a:xfrm>
          <a:prstGeom prst="rect">
            <a:avLst/>
          </a:prstGeom>
          <a:noFill/>
        </p:spPr>
        <p:txBody>
          <a:bodyPr wrap="square" rtlCol="0">
            <a:spAutoFit/>
          </a:bodyPr>
          <a:lstStyle/>
          <a:p>
            <a:pPr marL="285750" indent="-285750">
              <a:buFont typeface="Wingdings" panose="05000000000000000000" pitchFamily="2" charset="2"/>
              <a:buChar char="Ø"/>
            </a:pPr>
            <a:r>
              <a:rPr lang="en-US" sz="1400" dirty="0"/>
              <a:t>Overview</a:t>
            </a:r>
          </a:p>
          <a:p>
            <a:pPr marL="742950" lvl="1" indent="-285750">
              <a:buFont typeface="Wingdings" panose="05000000000000000000" pitchFamily="2" charset="2"/>
              <a:buChar char="Ø"/>
            </a:pPr>
            <a:r>
              <a:rPr lang="en-US" sz="1400" dirty="0"/>
              <a:t>Farmers must wait on the cotton to be ginned and graded before being paid</a:t>
            </a:r>
          </a:p>
          <a:p>
            <a:pPr marL="742950" lvl="1" indent="-285750">
              <a:buFont typeface="Wingdings" panose="05000000000000000000" pitchFamily="2" charset="2"/>
              <a:buChar char="Ø"/>
            </a:pPr>
            <a:r>
              <a:rPr lang="en-US" sz="1400" dirty="0"/>
              <a:t>The farmer’s pay is dependent on the grade of the cotton – each bale of cotton is graded in a USDA laboratory. The better the cotton grades, the more the farmer is paid</a:t>
            </a:r>
          </a:p>
        </p:txBody>
      </p:sp>
    </p:spTree>
    <p:extLst>
      <p:ext uri="{BB962C8B-B14F-4D97-AF65-F5344CB8AC3E}">
        <p14:creationId xmlns:p14="http://schemas.microsoft.com/office/powerpoint/2010/main" val="257564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4226A7-01F0-44F8-9111-61F0456914D6}"/>
              </a:ext>
            </a:extLst>
          </p:cNvPr>
          <p:cNvSpPr>
            <a:spLocks noGrp="1"/>
          </p:cNvSpPr>
          <p:nvPr>
            <p:ph type="sldNum" sz="quarter" idx="10"/>
          </p:nvPr>
        </p:nvSpPr>
        <p:spPr/>
        <p:txBody>
          <a:bodyPr/>
          <a:lstStyle/>
          <a:p>
            <a:fld id="{A56AA9FD-67D3-224D-833E-56195D0AF7BA}" type="slidenum">
              <a:rPr lang="en-US" smtClean="0"/>
              <a:pPr/>
              <a:t>3</a:t>
            </a:fld>
            <a:endParaRPr lang="en-US" dirty="0"/>
          </a:p>
        </p:txBody>
      </p:sp>
      <p:sp>
        <p:nvSpPr>
          <p:cNvPr id="3" name="Footer Placeholder 2">
            <a:extLst>
              <a:ext uri="{FF2B5EF4-FFF2-40B4-BE49-F238E27FC236}">
                <a16:creationId xmlns:a16="http://schemas.microsoft.com/office/drawing/2014/main" id="{F2025EF2-60F1-47DD-9E70-B2633DB83A42}"/>
              </a:ext>
            </a:extLst>
          </p:cNvPr>
          <p:cNvSpPr>
            <a:spLocks noGrp="1"/>
          </p:cNvSpPr>
          <p:nvPr>
            <p:ph type="ftr" sz="quarter" idx="11"/>
          </p:nvPr>
        </p:nvSpPr>
        <p:spPr/>
        <p:txBody>
          <a:bodyPr/>
          <a:lstStyle/>
          <a:p>
            <a:r>
              <a:rPr lang="en-US"/>
              <a:t>Texas Farm Bureau Presentation</a:t>
            </a:r>
            <a:endParaRPr lang="en-US" dirty="0"/>
          </a:p>
        </p:txBody>
      </p:sp>
      <p:sp>
        <p:nvSpPr>
          <p:cNvPr id="7" name="Text Placeholder 6">
            <a:extLst>
              <a:ext uri="{FF2B5EF4-FFF2-40B4-BE49-F238E27FC236}">
                <a16:creationId xmlns:a16="http://schemas.microsoft.com/office/drawing/2014/main" id="{EFD1E885-2F4C-40C7-8BCE-145B2D7D5232}"/>
              </a:ext>
            </a:extLst>
          </p:cNvPr>
          <p:cNvSpPr>
            <a:spLocks noGrp="1"/>
          </p:cNvSpPr>
          <p:nvPr>
            <p:ph type="body" idx="12"/>
          </p:nvPr>
        </p:nvSpPr>
        <p:spPr/>
        <p:txBody>
          <a:bodyPr/>
          <a:lstStyle/>
          <a:p>
            <a:r>
              <a:rPr lang="en-US" sz="4800" dirty="0"/>
              <a:t>Cotton Planting</a:t>
            </a:r>
          </a:p>
        </p:txBody>
      </p:sp>
      <p:sp>
        <p:nvSpPr>
          <p:cNvPr id="8" name="TextBox 7">
            <a:extLst>
              <a:ext uri="{FF2B5EF4-FFF2-40B4-BE49-F238E27FC236}">
                <a16:creationId xmlns:a16="http://schemas.microsoft.com/office/drawing/2014/main" id="{A0F31469-A2CE-4CA3-86E5-368F5E55DB86}"/>
              </a:ext>
            </a:extLst>
          </p:cNvPr>
          <p:cNvSpPr txBox="1"/>
          <p:nvPr/>
        </p:nvSpPr>
        <p:spPr>
          <a:xfrm>
            <a:off x="847196" y="1943667"/>
            <a:ext cx="3458185"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Cotton is a drought resistant crop</a:t>
            </a:r>
          </a:p>
          <a:p>
            <a:pPr marL="285750" indent="-285750">
              <a:buFont typeface="Wingdings" panose="05000000000000000000" pitchFamily="2" charset="2"/>
              <a:buChar char="Ø"/>
            </a:pPr>
            <a:r>
              <a:rPr lang="en-US" dirty="0"/>
              <a:t>So, where is it grown in Texas? </a:t>
            </a:r>
          </a:p>
        </p:txBody>
      </p:sp>
      <p:pic>
        <p:nvPicPr>
          <p:cNvPr id="5" name="Picture 4" descr="Map&#10;&#10;Description automatically generated">
            <a:extLst>
              <a:ext uri="{FF2B5EF4-FFF2-40B4-BE49-F238E27FC236}">
                <a16:creationId xmlns:a16="http://schemas.microsoft.com/office/drawing/2014/main" id="{58344859-2B1E-4AA9-83AB-B2C9EA1D27F1}"/>
              </a:ext>
            </a:extLst>
          </p:cNvPr>
          <p:cNvPicPr>
            <a:picLocks noChangeAspect="1"/>
          </p:cNvPicPr>
          <p:nvPr/>
        </p:nvPicPr>
        <p:blipFill>
          <a:blip r:embed="rId2"/>
          <a:stretch>
            <a:fillRect/>
          </a:stretch>
        </p:blipFill>
        <p:spPr>
          <a:xfrm>
            <a:off x="4651903" y="1472242"/>
            <a:ext cx="3632170" cy="4700455"/>
          </a:xfrm>
          <a:prstGeom prst="rect">
            <a:avLst/>
          </a:prstGeom>
        </p:spPr>
      </p:pic>
    </p:spTree>
    <p:extLst>
      <p:ext uri="{BB962C8B-B14F-4D97-AF65-F5344CB8AC3E}">
        <p14:creationId xmlns:p14="http://schemas.microsoft.com/office/powerpoint/2010/main" val="3104585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691-E197-496D-BDC9-0E0E49846A86}"/>
              </a:ext>
            </a:extLst>
          </p:cNvPr>
          <p:cNvSpPr>
            <a:spLocks noGrp="1"/>
          </p:cNvSpPr>
          <p:nvPr>
            <p:ph type="ctrTitle"/>
          </p:nvPr>
        </p:nvSpPr>
        <p:spPr/>
        <p:txBody>
          <a:bodyPr/>
          <a:lstStyle/>
          <a:p>
            <a:r>
              <a:rPr lang="en-US" dirty="0"/>
              <a:t>Dollar Breakdown</a:t>
            </a:r>
          </a:p>
        </p:txBody>
      </p:sp>
    </p:spTree>
    <p:extLst>
      <p:ext uri="{BB962C8B-B14F-4D97-AF65-F5344CB8AC3E}">
        <p14:creationId xmlns:p14="http://schemas.microsoft.com/office/powerpoint/2010/main" val="2989453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31</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The Farmer’s Share</a:t>
            </a:r>
          </a:p>
          <a:p>
            <a:r>
              <a:rPr lang="en-US" sz="2000" dirty="0"/>
              <a:t>Where does the money go when we purchase food?</a:t>
            </a:r>
          </a:p>
        </p:txBody>
      </p:sp>
      <p:graphicFrame>
        <p:nvGraphicFramePr>
          <p:cNvPr id="6" name="Table 6">
            <a:extLst>
              <a:ext uri="{FF2B5EF4-FFF2-40B4-BE49-F238E27FC236}">
                <a16:creationId xmlns:a16="http://schemas.microsoft.com/office/drawing/2014/main" id="{6C98A599-6ACD-4276-A066-CA9D4DB87F5F}"/>
              </a:ext>
            </a:extLst>
          </p:cNvPr>
          <p:cNvGraphicFramePr>
            <a:graphicFrameLocks noGrp="1"/>
          </p:cNvGraphicFramePr>
          <p:nvPr/>
        </p:nvGraphicFramePr>
        <p:xfrm>
          <a:off x="958356" y="2019095"/>
          <a:ext cx="7227287" cy="741680"/>
        </p:xfrm>
        <a:graphic>
          <a:graphicData uri="http://schemas.openxmlformats.org/drawingml/2006/table">
            <a:tbl>
              <a:tblPr firstRow="1" bandRow="1">
                <a:tableStyleId>{F5AB1C69-6EDB-4FF4-983F-18BD219EF322}</a:tableStyleId>
              </a:tblPr>
              <a:tblGrid>
                <a:gridCol w="7227287">
                  <a:extLst>
                    <a:ext uri="{9D8B030D-6E8A-4147-A177-3AD203B41FA5}">
                      <a16:colId xmlns:a16="http://schemas.microsoft.com/office/drawing/2014/main" val="1421595199"/>
                    </a:ext>
                  </a:extLst>
                </a:gridCol>
              </a:tblGrid>
              <a:tr h="370840">
                <a:tc>
                  <a:txBody>
                    <a:bodyPr/>
                    <a:lstStyle/>
                    <a:p>
                      <a:r>
                        <a:rPr lang="en-US" dirty="0"/>
                        <a:t>Misconception: </a:t>
                      </a:r>
                    </a:p>
                  </a:txBody>
                  <a:tcPr/>
                </a:tc>
                <a:extLst>
                  <a:ext uri="{0D108BD9-81ED-4DB2-BD59-A6C34878D82A}">
                    <a16:rowId xmlns:a16="http://schemas.microsoft.com/office/drawing/2014/main" val="4248363199"/>
                  </a:ext>
                </a:extLst>
              </a:tr>
              <a:tr h="370840">
                <a:tc>
                  <a:txBody>
                    <a:bodyPr/>
                    <a:lstStyle/>
                    <a:p>
                      <a:r>
                        <a:rPr lang="en-US" dirty="0"/>
                        <a:t>When food prices increase in the grocery store, the farmer gets paid more. </a:t>
                      </a:r>
                    </a:p>
                  </a:txBody>
                  <a:tcPr/>
                </a:tc>
                <a:extLst>
                  <a:ext uri="{0D108BD9-81ED-4DB2-BD59-A6C34878D82A}">
                    <a16:rowId xmlns:a16="http://schemas.microsoft.com/office/drawing/2014/main" val="3832316746"/>
                  </a:ext>
                </a:extLst>
              </a:tr>
            </a:tbl>
          </a:graphicData>
        </a:graphic>
      </p:graphicFrame>
      <p:graphicFrame>
        <p:nvGraphicFramePr>
          <p:cNvPr id="7" name="Table 7">
            <a:extLst>
              <a:ext uri="{FF2B5EF4-FFF2-40B4-BE49-F238E27FC236}">
                <a16:creationId xmlns:a16="http://schemas.microsoft.com/office/drawing/2014/main" id="{A540F672-96A9-4E90-8E14-C694901423EF}"/>
              </a:ext>
            </a:extLst>
          </p:cNvPr>
          <p:cNvGraphicFramePr>
            <a:graphicFrameLocks noGrp="1"/>
          </p:cNvGraphicFramePr>
          <p:nvPr/>
        </p:nvGraphicFramePr>
        <p:xfrm>
          <a:off x="958356" y="3146337"/>
          <a:ext cx="7139192" cy="2138680"/>
        </p:xfrm>
        <a:graphic>
          <a:graphicData uri="http://schemas.openxmlformats.org/drawingml/2006/table">
            <a:tbl>
              <a:tblPr firstRow="1" bandRow="1">
                <a:tableStyleId>{00A15C55-8517-42AA-B614-E9B94910E393}</a:tableStyleId>
              </a:tblPr>
              <a:tblGrid>
                <a:gridCol w="7139192">
                  <a:extLst>
                    <a:ext uri="{9D8B030D-6E8A-4147-A177-3AD203B41FA5}">
                      <a16:colId xmlns:a16="http://schemas.microsoft.com/office/drawing/2014/main" val="261419323"/>
                    </a:ext>
                  </a:extLst>
                </a:gridCol>
              </a:tblGrid>
              <a:tr h="370840">
                <a:tc>
                  <a:txBody>
                    <a:bodyPr/>
                    <a:lstStyle/>
                    <a:p>
                      <a:r>
                        <a:rPr lang="en-US" dirty="0"/>
                        <a:t>Truth:</a:t>
                      </a:r>
                    </a:p>
                  </a:txBody>
                  <a:tcPr/>
                </a:tc>
                <a:extLst>
                  <a:ext uri="{0D108BD9-81ED-4DB2-BD59-A6C34878D82A}">
                    <a16:rowId xmlns:a16="http://schemas.microsoft.com/office/drawing/2014/main" val="1396942455"/>
                  </a:ext>
                </a:extLst>
              </a:tr>
              <a:tr h="370840">
                <a:tc>
                  <a:txBody>
                    <a:bodyPr/>
                    <a:lstStyle/>
                    <a:p>
                      <a:r>
                        <a:rPr lang="en-US" dirty="0"/>
                        <a:t>Farmers do not necessarily get paid more when food prices increase in the grocery store</a:t>
                      </a:r>
                    </a:p>
                    <a:p>
                      <a:endParaRPr lang="en-US" dirty="0"/>
                    </a:p>
                    <a:p>
                      <a:r>
                        <a:rPr lang="en-US" sz="1400" dirty="0"/>
                        <a:t>For example, if fuels prices go up and cause an increase in food prices, farmers and ranchers do not benefit from the food price increase. How do you know about specific brands of food? The brands behind your favorite syrup, cereal, or ice cream use advertising to promote and garner interest from consumers, retailers, and purchasers in the restaurant industry</a:t>
                      </a:r>
                    </a:p>
                  </a:txBody>
                  <a:tcPr/>
                </a:tc>
                <a:extLst>
                  <a:ext uri="{0D108BD9-81ED-4DB2-BD59-A6C34878D82A}">
                    <a16:rowId xmlns:a16="http://schemas.microsoft.com/office/drawing/2014/main" val="452544055"/>
                  </a:ext>
                </a:extLst>
              </a:tr>
            </a:tbl>
          </a:graphicData>
        </a:graphic>
      </p:graphicFrame>
    </p:spTree>
    <p:extLst>
      <p:ext uri="{BB962C8B-B14F-4D97-AF65-F5344CB8AC3E}">
        <p14:creationId xmlns:p14="http://schemas.microsoft.com/office/powerpoint/2010/main" val="383433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32</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The Farmer’s Share</a:t>
            </a:r>
          </a:p>
          <a:p>
            <a:r>
              <a:rPr lang="en-US" sz="2000" dirty="0"/>
              <a:t>	Test Your Knowledge</a:t>
            </a:r>
          </a:p>
        </p:txBody>
      </p:sp>
      <p:sp>
        <p:nvSpPr>
          <p:cNvPr id="4" name="TextBox 3">
            <a:extLst>
              <a:ext uri="{FF2B5EF4-FFF2-40B4-BE49-F238E27FC236}">
                <a16:creationId xmlns:a16="http://schemas.microsoft.com/office/drawing/2014/main" id="{0A6B2F29-8F61-4852-91B4-C1C8654E973D}"/>
              </a:ext>
            </a:extLst>
          </p:cNvPr>
          <p:cNvSpPr txBox="1"/>
          <p:nvPr/>
        </p:nvSpPr>
        <p:spPr>
          <a:xfrm>
            <a:off x="1789510" y="2593079"/>
            <a:ext cx="5342262" cy="892552"/>
          </a:xfrm>
          <a:prstGeom prst="rect">
            <a:avLst/>
          </a:prstGeom>
          <a:noFill/>
        </p:spPr>
        <p:txBody>
          <a:bodyPr wrap="square" rtlCol="0">
            <a:spAutoFit/>
          </a:bodyPr>
          <a:lstStyle/>
          <a:p>
            <a:pPr algn="ctr"/>
            <a:r>
              <a:rPr lang="en-US" sz="2800" u="sng" dirty="0">
                <a:solidFill>
                  <a:schemeClr val="accent4"/>
                </a:solidFill>
                <a:effectLst/>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Join the Nearpod Quiz</a:t>
            </a:r>
            <a:endParaRPr lang="en-US" sz="2800" u="sng" dirty="0">
              <a:solidFill>
                <a:schemeClr val="accent4"/>
              </a:solidFill>
              <a:effectLst/>
              <a:ea typeface="Times New Roman" panose="02020603050405020304" pitchFamily="18" charset="0"/>
              <a:cs typeface="Calibri" panose="020F0502020204030204" pitchFamily="34" charset="0"/>
            </a:endParaRPr>
          </a:p>
          <a:p>
            <a:pPr algn="ctr"/>
            <a:r>
              <a:rPr lang="en-US" sz="2400" dirty="0"/>
              <a:t>the access code from your teacher</a:t>
            </a:r>
          </a:p>
        </p:txBody>
      </p:sp>
      <p:pic>
        <p:nvPicPr>
          <p:cNvPr id="7" name="Graphic 6" descr="Checklist outline">
            <a:extLst>
              <a:ext uri="{FF2B5EF4-FFF2-40B4-BE49-F238E27FC236}">
                <a16:creationId xmlns:a16="http://schemas.microsoft.com/office/drawing/2014/main" id="{37CB45BA-625E-4076-811C-4A193C96F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663" y="1015648"/>
            <a:ext cx="412830" cy="412830"/>
          </a:xfrm>
          <a:prstGeom prst="rect">
            <a:avLst/>
          </a:prstGeom>
        </p:spPr>
      </p:pic>
    </p:spTree>
    <p:extLst>
      <p:ext uri="{BB962C8B-B14F-4D97-AF65-F5344CB8AC3E}">
        <p14:creationId xmlns:p14="http://schemas.microsoft.com/office/powerpoint/2010/main" val="341689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33</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a:xfrm>
            <a:off x="551423" y="386698"/>
            <a:ext cx="7818437" cy="1244600"/>
          </a:xfrm>
        </p:spPr>
        <p:txBody>
          <a:bodyPr/>
          <a:lstStyle/>
          <a:p>
            <a:r>
              <a:rPr lang="en-US" sz="4400" dirty="0"/>
              <a:t>The Farmer’s Share</a:t>
            </a:r>
          </a:p>
          <a:p>
            <a:r>
              <a:rPr lang="en-US" sz="2000" dirty="0"/>
              <a:t>Where does the money go when we purchase food?</a:t>
            </a:r>
          </a:p>
        </p:txBody>
      </p:sp>
      <p:pic>
        <p:nvPicPr>
          <p:cNvPr id="7" name="Picture 6">
            <a:extLst>
              <a:ext uri="{FF2B5EF4-FFF2-40B4-BE49-F238E27FC236}">
                <a16:creationId xmlns:a16="http://schemas.microsoft.com/office/drawing/2014/main" id="{4B0D92FF-144D-4A95-3926-1EFDD5F8C136}"/>
              </a:ext>
            </a:extLst>
          </p:cNvPr>
          <p:cNvPicPr>
            <a:picLocks noChangeAspect="1"/>
          </p:cNvPicPr>
          <p:nvPr/>
        </p:nvPicPr>
        <p:blipFill>
          <a:blip r:embed="rId2"/>
          <a:stretch>
            <a:fillRect/>
          </a:stretch>
        </p:blipFill>
        <p:spPr>
          <a:xfrm>
            <a:off x="796691" y="1398783"/>
            <a:ext cx="7327900" cy="4824242"/>
          </a:xfrm>
          <a:prstGeom prst="rect">
            <a:avLst/>
          </a:prstGeom>
        </p:spPr>
      </p:pic>
    </p:spTree>
    <p:extLst>
      <p:ext uri="{BB962C8B-B14F-4D97-AF65-F5344CB8AC3E}">
        <p14:creationId xmlns:p14="http://schemas.microsoft.com/office/powerpoint/2010/main" val="785862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723D3-CBC2-4ECA-B802-574BD6041A27}"/>
              </a:ext>
            </a:extLst>
          </p:cNvPr>
          <p:cNvSpPr>
            <a:spLocks noGrp="1"/>
          </p:cNvSpPr>
          <p:nvPr>
            <p:ph type="sldNum" sz="quarter" idx="10"/>
          </p:nvPr>
        </p:nvSpPr>
        <p:spPr/>
        <p:txBody>
          <a:bodyPr/>
          <a:lstStyle/>
          <a:p>
            <a:fld id="{A56AA9FD-67D3-224D-833E-56195D0AF7BA}" type="slidenum">
              <a:rPr lang="en-US" smtClean="0"/>
              <a:pPr/>
              <a:t>4</a:t>
            </a:fld>
            <a:endParaRPr lang="en-US" dirty="0"/>
          </a:p>
        </p:txBody>
      </p:sp>
      <p:sp>
        <p:nvSpPr>
          <p:cNvPr id="3" name="Footer Placeholder 2">
            <a:extLst>
              <a:ext uri="{FF2B5EF4-FFF2-40B4-BE49-F238E27FC236}">
                <a16:creationId xmlns:a16="http://schemas.microsoft.com/office/drawing/2014/main" id="{7D5A8186-306E-469E-929D-DDF79F5D90DB}"/>
              </a:ext>
            </a:extLst>
          </p:cNvPr>
          <p:cNvSpPr>
            <a:spLocks noGrp="1"/>
          </p:cNvSpPr>
          <p:nvPr>
            <p:ph type="ftr" sz="quarter" idx="11"/>
          </p:nvPr>
        </p:nvSpPr>
        <p:spPr/>
        <p:txBody>
          <a:bodyPr/>
          <a:lstStyle/>
          <a:p>
            <a:r>
              <a:rPr lang="en-US"/>
              <a:t>Texas Farm Bureau Presentation</a:t>
            </a:r>
            <a:endParaRPr lang="en-US" dirty="0"/>
          </a:p>
        </p:txBody>
      </p:sp>
      <p:sp>
        <p:nvSpPr>
          <p:cNvPr id="5" name="Text Placeholder 6">
            <a:extLst>
              <a:ext uri="{FF2B5EF4-FFF2-40B4-BE49-F238E27FC236}">
                <a16:creationId xmlns:a16="http://schemas.microsoft.com/office/drawing/2014/main" id="{907D01E6-A17E-48A0-B8A0-3FE8927CD23E}"/>
              </a:ext>
            </a:extLst>
          </p:cNvPr>
          <p:cNvSpPr txBox="1">
            <a:spLocks/>
          </p:cNvSpPr>
          <p:nvPr/>
        </p:nvSpPr>
        <p:spPr>
          <a:xfrm>
            <a:off x="601663" y="685800"/>
            <a:ext cx="7818437" cy="1244600"/>
          </a:xfrm>
          <a:prstGeom prst="rect">
            <a:avLst/>
          </a:prstGeom>
        </p:spPr>
        <p:txBody>
          <a:bodyPr vert="horz" wrap="none" lIns="0" tIns="0" rIns="0" bIns="0"/>
          <a:lstStyle>
            <a:lvl1pPr marL="0" marR="0" indent="0" algn="l" defTabSz="457200" rtl="0" eaLnBrk="1" fontAlgn="auto" latinLnBrk="0" hangingPunct="1">
              <a:lnSpc>
                <a:spcPct val="100000"/>
              </a:lnSpc>
              <a:spcBef>
                <a:spcPts val="0"/>
              </a:spcBef>
              <a:spcAft>
                <a:spcPts val="0"/>
              </a:spcAft>
              <a:buClrTx/>
              <a:buSzTx/>
              <a:buFontTx/>
              <a:buNone/>
              <a:tabLst/>
              <a:defRPr sz="3000" kern="1200">
                <a:solidFill>
                  <a:schemeClr val="accent4"/>
                </a:solidFill>
                <a:latin typeface="Verdana"/>
                <a:ea typeface="+mn-ea"/>
                <a:cs typeface="Verdana"/>
              </a:defRPr>
            </a:lvl1pPr>
            <a:lvl2pPr marL="457200" marR="0" indent="0" algn="l" defTabSz="457200" rtl="0" eaLnBrk="1" fontAlgn="auto" latinLnBrk="0" hangingPunct="1">
              <a:lnSpc>
                <a:spcPct val="100000"/>
              </a:lnSpc>
              <a:spcBef>
                <a:spcPts val="0"/>
              </a:spcBef>
              <a:spcAft>
                <a:spcPts val="0"/>
              </a:spcAft>
              <a:buClrTx/>
              <a:buSzTx/>
              <a:buFont typeface="Arial"/>
              <a:buChar char="•"/>
              <a:tabLst/>
              <a:defRPr sz="1800" kern="1200">
                <a:solidFill>
                  <a:schemeClr val="tx1"/>
                </a:solidFill>
                <a:latin typeface="+mn-lt"/>
                <a:ea typeface="+mn-ea"/>
                <a:cs typeface="+mn-cs"/>
              </a:defRPr>
            </a:lvl2pPr>
            <a:lvl3pPr marL="914400" marR="0" indent="0" algn="l" defTabSz="457200" rtl="0" eaLnBrk="1" fontAlgn="auto" latinLnBrk="0" hangingPunct="1">
              <a:lnSpc>
                <a:spcPct val="100000"/>
              </a:lnSpc>
              <a:spcBef>
                <a:spcPts val="0"/>
              </a:spcBef>
              <a:spcAft>
                <a:spcPts val="0"/>
              </a:spcAft>
              <a:buClrTx/>
              <a:buSzTx/>
              <a:buFont typeface="Lucida Grande"/>
              <a:buChar char="-"/>
              <a:tabLst/>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None/>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800" dirty="0"/>
              <a:t>Cotton Planting</a:t>
            </a:r>
          </a:p>
        </p:txBody>
      </p:sp>
      <p:sp>
        <p:nvSpPr>
          <p:cNvPr id="6" name="TextBox 5">
            <a:extLst>
              <a:ext uri="{FF2B5EF4-FFF2-40B4-BE49-F238E27FC236}">
                <a16:creationId xmlns:a16="http://schemas.microsoft.com/office/drawing/2014/main" id="{595A27E9-BA2A-441B-AA5A-5B1F66D6FAED}"/>
              </a:ext>
            </a:extLst>
          </p:cNvPr>
          <p:cNvSpPr txBox="1"/>
          <p:nvPr/>
        </p:nvSpPr>
        <p:spPr>
          <a:xfrm>
            <a:off x="752567" y="1974412"/>
            <a:ext cx="7638865"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t>When is cotton planted in Texas? </a:t>
            </a:r>
          </a:p>
          <a:p>
            <a:pPr marL="742950" lvl="1" indent="-285750">
              <a:buFont typeface="Arial" panose="020B0604020202020204" pitchFamily="34" charset="0"/>
              <a:buChar char="•"/>
            </a:pPr>
            <a:r>
              <a:rPr lang="en-US" dirty="0"/>
              <a:t>Planting time varies depending on the location. </a:t>
            </a:r>
          </a:p>
          <a:p>
            <a:pPr marL="742950" lvl="1" indent="-285750">
              <a:buFont typeface="Arial" panose="020B0604020202020204" pitchFamily="34" charset="0"/>
              <a:buChar char="•"/>
            </a:pPr>
            <a:r>
              <a:rPr lang="en-US" dirty="0">
                <a:solidFill>
                  <a:schemeClr val="accent4"/>
                </a:solidFill>
                <a:hlinkClick r:id="rId2">
                  <a:extLst>
                    <a:ext uri="{A12FA001-AC4F-418D-AE19-62706E023703}">
                      <ahyp:hlinkClr xmlns:ahyp="http://schemas.microsoft.com/office/drawing/2018/hyperlinkcolor" val="tx"/>
                    </a:ext>
                  </a:extLst>
                </a:hlinkClick>
              </a:rPr>
              <a:t>Overview of the Cotton Producing Regions of Texas</a:t>
            </a:r>
            <a:endParaRPr lang="en-US" dirty="0">
              <a:solidFill>
                <a:schemeClr val="accent4"/>
              </a:solidFill>
            </a:endParaRPr>
          </a:p>
          <a:p>
            <a:pPr marL="1200150" lvl="2" indent="-285750">
              <a:buFont typeface="Arial" panose="020B0604020202020204" pitchFamily="34" charset="0"/>
              <a:buChar char="•"/>
            </a:pPr>
            <a:r>
              <a:rPr lang="en-US" dirty="0"/>
              <a:t>Take time to read and analyze this document</a:t>
            </a:r>
          </a:p>
          <a:p>
            <a:pPr lvl="1"/>
            <a:endParaRPr lang="en-US" dirty="0"/>
          </a:p>
          <a:p>
            <a:pPr marL="285750" indent="-285750">
              <a:buFont typeface="Wingdings" panose="05000000000000000000" pitchFamily="2" charset="2"/>
              <a:buChar char="Ø"/>
            </a:pPr>
            <a:r>
              <a:rPr lang="en-US" dirty="0"/>
              <a:t>Planting requires a good awareness of the environmental conditions:</a:t>
            </a:r>
          </a:p>
          <a:p>
            <a:pPr marL="742950" lvl="1" indent="-285750">
              <a:buFont typeface="Arial" panose="020B0604020202020204" pitchFamily="34" charset="0"/>
              <a:buChar char="•"/>
            </a:pPr>
            <a:r>
              <a:rPr lang="en-US" dirty="0"/>
              <a:t>Temperature</a:t>
            </a:r>
          </a:p>
          <a:p>
            <a:pPr marL="1200150" lvl="2" indent="-285750">
              <a:buFont typeface="Arial" panose="020B0604020202020204" pitchFamily="34" charset="0"/>
              <a:buChar char="•"/>
            </a:pPr>
            <a:r>
              <a:rPr lang="en-US" dirty="0"/>
              <a:t>Freezing conditions</a:t>
            </a:r>
          </a:p>
          <a:p>
            <a:pPr marL="1200150" lvl="2" indent="-285750">
              <a:buFont typeface="Arial" panose="020B0604020202020204" pitchFamily="34" charset="0"/>
              <a:buChar char="•"/>
            </a:pPr>
            <a:r>
              <a:rPr lang="en-US" dirty="0"/>
              <a:t>Soil temperature</a:t>
            </a:r>
          </a:p>
          <a:p>
            <a:pPr marL="742950" lvl="1" indent="-285750">
              <a:buFont typeface="Arial" panose="020B0604020202020204" pitchFamily="34" charset="0"/>
              <a:buChar char="•"/>
            </a:pPr>
            <a:r>
              <a:rPr lang="en-US" dirty="0"/>
              <a:t>Moisture/Precipitation </a:t>
            </a:r>
          </a:p>
          <a:p>
            <a:pPr marL="742950" lvl="1" indent="-285750">
              <a:buFont typeface="Arial" panose="020B0604020202020204" pitchFamily="34" charset="0"/>
              <a:buChar char="•"/>
            </a:pPr>
            <a:r>
              <a:rPr lang="en-US" dirty="0"/>
              <a:t>Soil viability</a:t>
            </a:r>
          </a:p>
          <a:p>
            <a:pPr marL="742950" lvl="1" indent="-285750">
              <a:buFont typeface="Arial" panose="020B0604020202020204" pitchFamily="34" charset="0"/>
              <a:buChar char="•"/>
            </a:pPr>
            <a:r>
              <a:rPr lang="en-US" dirty="0"/>
              <a:t>Length of growing season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p:txBody>
      </p:sp>
      <p:pic>
        <p:nvPicPr>
          <p:cNvPr id="7" name="Graphic 6" descr="Water outline">
            <a:extLst>
              <a:ext uri="{FF2B5EF4-FFF2-40B4-BE49-F238E27FC236}">
                <a16:creationId xmlns:a16="http://schemas.microsoft.com/office/drawing/2014/main" id="{D131599E-D095-4B1E-B679-016EC496C8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0790" y="4178844"/>
            <a:ext cx="914400" cy="914400"/>
          </a:xfrm>
          <a:prstGeom prst="rect">
            <a:avLst/>
          </a:prstGeom>
        </p:spPr>
      </p:pic>
      <p:pic>
        <p:nvPicPr>
          <p:cNvPr id="11" name="Graphic 10" descr="Thermometer outline">
            <a:extLst>
              <a:ext uri="{FF2B5EF4-FFF2-40B4-BE49-F238E27FC236}">
                <a16:creationId xmlns:a16="http://schemas.microsoft.com/office/drawing/2014/main" id="{850069F0-9C5D-4A48-BA12-47DEC037E9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0535" y="4933319"/>
            <a:ext cx="914400" cy="914400"/>
          </a:xfrm>
          <a:prstGeom prst="rect">
            <a:avLst/>
          </a:prstGeom>
        </p:spPr>
      </p:pic>
      <p:pic>
        <p:nvPicPr>
          <p:cNvPr id="15" name="Graphic 14" descr="Sprouting Seed outline">
            <a:extLst>
              <a:ext uri="{FF2B5EF4-FFF2-40B4-BE49-F238E27FC236}">
                <a16:creationId xmlns:a16="http://schemas.microsoft.com/office/drawing/2014/main" id="{E897E8DB-A839-4358-BF9F-65E209D6DF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6390" y="3974907"/>
            <a:ext cx="914400" cy="914400"/>
          </a:xfrm>
          <a:prstGeom prst="rect">
            <a:avLst/>
          </a:prstGeom>
        </p:spPr>
      </p:pic>
    </p:spTree>
    <p:extLst>
      <p:ext uri="{BB962C8B-B14F-4D97-AF65-F5344CB8AC3E}">
        <p14:creationId xmlns:p14="http://schemas.microsoft.com/office/powerpoint/2010/main" val="38360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5</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6" name="Text Placeholder 5">
            <a:extLst>
              <a:ext uri="{FF2B5EF4-FFF2-40B4-BE49-F238E27FC236}">
                <a16:creationId xmlns:a16="http://schemas.microsoft.com/office/drawing/2014/main" id="{F5AEF1D5-0A8C-45CD-AB5D-E2A2D268CD88}"/>
              </a:ext>
            </a:extLst>
          </p:cNvPr>
          <p:cNvSpPr>
            <a:spLocks noGrp="1"/>
          </p:cNvSpPr>
          <p:nvPr>
            <p:ph type="body" idx="12"/>
          </p:nvPr>
        </p:nvSpPr>
        <p:spPr/>
        <p:txBody>
          <a:bodyPr/>
          <a:lstStyle/>
          <a:p>
            <a:r>
              <a:rPr lang="en-US" sz="4800" dirty="0"/>
              <a:t>Cotton Planting</a:t>
            </a:r>
          </a:p>
          <a:p>
            <a:r>
              <a:rPr lang="en-US" sz="2000" dirty="0"/>
              <a:t>Soil Testing</a:t>
            </a:r>
          </a:p>
        </p:txBody>
      </p:sp>
      <p:sp>
        <p:nvSpPr>
          <p:cNvPr id="7" name="TextBox 6">
            <a:extLst>
              <a:ext uri="{FF2B5EF4-FFF2-40B4-BE49-F238E27FC236}">
                <a16:creationId xmlns:a16="http://schemas.microsoft.com/office/drawing/2014/main" id="{3007C1B2-D939-492D-A9E0-05FEC2271BFD}"/>
              </a:ext>
            </a:extLst>
          </p:cNvPr>
          <p:cNvSpPr txBox="1"/>
          <p:nvPr/>
        </p:nvSpPr>
        <p:spPr>
          <a:xfrm>
            <a:off x="568248" y="2060476"/>
            <a:ext cx="7818437" cy="923330"/>
          </a:xfrm>
          <a:prstGeom prst="rect">
            <a:avLst/>
          </a:prstGeom>
          <a:noFill/>
        </p:spPr>
        <p:txBody>
          <a:bodyPr wrap="square" rtlCol="0">
            <a:spAutoFit/>
          </a:bodyPr>
          <a:lstStyle/>
          <a:p>
            <a:r>
              <a:rPr lang="en-US" dirty="0"/>
              <a:t>Farmers test the soil before planting to determine soil viability and nutrient needs</a:t>
            </a:r>
          </a:p>
          <a:p>
            <a:pPr marL="285750" indent="-285750">
              <a:buFont typeface="Arial" panose="020B0604020202020204" pitchFamily="34" charset="0"/>
              <a:buChar char="•"/>
            </a:pPr>
            <a:endParaRPr lang="en-US" dirty="0"/>
          </a:p>
          <a:p>
            <a:endParaRPr lang="en-US" dirty="0"/>
          </a:p>
        </p:txBody>
      </p:sp>
      <p:pic>
        <p:nvPicPr>
          <p:cNvPr id="13" name="Picture 12" descr="A picture containing outdoor, person, ground, tool&#10;&#10;Description automatically generated">
            <a:extLst>
              <a:ext uri="{FF2B5EF4-FFF2-40B4-BE49-F238E27FC236}">
                <a16:creationId xmlns:a16="http://schemas.microsoft.com/office/drawing/2014/main" id="{C13FDD57-2FBA-4432-A687-BDF74EDF0C0F}"/>
              </a:ext>
            </a:extLst>
          </p:cNvPr>
          <p:cNvPicPr>
            <a:picLocks noChangeAspect="1"/>
          </p:cNvPicPr>
          <p:nvPr/>
        </p:nvPicPr>
        <p:blipFill>
          <a:blip r:embed="rId2"/>
          <a:stretch>
            <a:fillRect/>
          </a:stretch>
        </p:blipFill>
        <p:spPr>
          <a:xfrm>
            <a:off x="3235675" y="2649837"/>
            <a:ext cx="2361346" cy="3522363"/>
          </a:xfrm>
          <a:prstGeom prst="rect">
            <a:avLst/>
          </a:prstGeom>
          <a:ln>
            <a:solidFill>
              <a:schemeClr val="tx1"/>
            </a:solidFill>
          </a:ln>
        </p:spPr>
      </p:pic>
    </p:spTree>
    <p:extLst>
      <p:ext uri="{BB962C8B-B14F-4D97-AF65-F5344CB8AC3E}">
        <p14:creationId xmlns:p14="http://schemas.microsoft.com/office/powerpoint/2010/main" val="217798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6</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5" name="Vertical Text Placeholder 4"/>
          <p:cNvSpPr>
            <a:spLocks noGrp="1"/>
          </p:cNvSpPr>
          <p:nvPr>
            <p:ph type="body" orient="vert" idx="12"/>
          </p:nvPr>
        </p:nvSpPr>
        <p:spPr/>
        <p:txBody>
          <a:bodyPr/>
          <a:lstStyle/>
          <a:p>
            <a:r>
              <a:rPr lang="en-US" sz="4000" dirty="0"/>
              <a:t>Cotton Planting</a:t>
            </a:r>
          </a:p>
        </p:txBody>
      </p:sp>
      <p:sp>
        <p:nvSpPr>
          <p:cNvPr id="8" name="TextBox 7">
            <a:extLst>
              <a:ext uri="{FF2B5EF4-FFF2-40B4-BE49-F238E27FC236}">
                <a16:creationId xmlns:a16="http://schemas.microsoft.com/office/drawing/2014/main" id="{908A3468-3E41-4780-A654-1EC5272586C5}"/>
              </a:ext>
            </a:extLst>
          </p:cNvPr>
          <p:cNvSpPr txBox="1"/>
          <p:nvPr/>
        </p:nvSpPr>
        <p:spPr>
          <a:xfrm>
            <a:off x="2151061" y="1663255"/>
            <a:ext cx="5335479" cy="5047536"/>
          </a:xfrm>
          <a:prstGeom prst="rect">
            <a:avLst/>
          </a:prstGeom>
          <a:noFill/>
        </p:spPr>
        <p:txBody>
          <a:bodyPr wrap="square">
            <a:spAutoFit/>
          </a:bodyPr>
          <a:lstStyle/>
          <a:p>
            <a:r>
              <a:rPr lang="en-US" sz="2400" b="1" dirty="0"/>
              <a:t>Activity 1: What does the soil tell us? </a:t>
            </a:r>
          </a:p>
          <a:p>
            <a:pPr marL="285750" indent="-285750">
              <a:buFont typeface="Wingdings" panose="05000000000000000000" pitchFamily="2" charset="2"/>
              <a:buChar char="Ø"/>
            </a:pPr>
            <a:r>
              <a:rPr lang="en-US" sz="1400" dirty="0"/>
              <a:t>Divide students into groups</a:t>
            </a:r>
          </a:p>
          <a:p>
            <a:pPr marL="285750" indent="-285750">
              <a:buFont typeface="Wingdings" panose="05000000000000000000" pitchFamily="2" charset="2"/>
              <a:buChar char="Ø"/>
            </a:pPr>
            <a:r>
              <a:rPr lang="en-US" sz="1400" dirty="0"/>
              <a:t>Students will research how/where to send soil for testing</a:t>
            </a:r>
          </a:p>
          <a:p>
            <a:pPr marL="285750" indent="-285750">
              <a:buFont typeface="Wingdings" panose="05000000000000000000" pitchFamily="2" charset="2"/>
              <a:buChar char="Ø"/>
            </a:pPr>
            <a:r>
              <a:rPr lang="en-US" sz="1400" dirty="0"/>
              <a:t>Students should consider contacting the local Texas A&amp;M Extension office to learn about the process</a:t>
            </a:r>
          </a:p>
          <a:p>
            <a:pPr marL="285750" indent="-285750">
              <a:buFont typeface="Wingdings" panose="05000000000000000000" pitchFamily="2" charset="2"/>
              <a:buChar char="Ø"/>
            </a:pPr>
            <a:r>
              <a:rPr lang="en-US" sz="1400" dirty="0"/>
              <a:t>Students will speak with a cotton farmer to learn more about why soil testing is important from his/her perspective</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Conduct soil testing around the school (or school garden) OR coordinate with a local farmer to test his or her soil</a:t>
            </a:r>
          </a:p>
          <a:p>
            <a:pPr marL="285750" indent="-285750">
              <a:buFont typeface="Wingdings" panose="05000000000000000000" pitchFamily="2" charset="2"/>
              <a:buChar char="Ø"/>
            </a:pPr>
            <a:r>
              <a:rPr lang="en-US" sz="1400" dirty="0"/>
              <a:t>The soil sample or samples should be submitted for testing and analyzed when results are received</a:t>
            </a:r>
          </a:p>
          <a:p>
            <a:pPr marL="285750" indent="-285750">
              <a:buFont typeface="Wingdings" panose="05000000000000000000" pitchFamily="2" charset="2"/>
              <a:buChar char="Ø"/>
            </a:pPr>
            <a:r>
              <a:rPr lang="en-US" sz="1400" dirty="0"/>
              <a:t>Make conclusions and record a summary of conclusions on the “Soil Testing Conclusions and Summary” document</a:t>
            </a:r>
          </a:p>
          <a:p>
            <a:endParaRPr lang="en-US" sz="1400" dirty="0"/>
          </a:p>
          <a:p>
            <a:pPr marL="285750" indent="-285750">
              <a:buFont typeface="Wingdings" panose="05000000000000000000" pitchFamily="2" charset="2"/>
              <a:buChar char="Ø"/>
            </a:pPr>
            <a:endParaRPr lang="en-US" dirty="0"/>
          </a:p>
        </p:txBody>
      </p:sp>
      <p:pic>
        <p:nvPicPr>
          <p:cNvPr id="9" name="Graphic 8" descr="Atom outline">
            <a:extLst>
              <a:ext uri="{FF2B5EF4-FFF2-40B4-BE49-F238E27FC236}">
                <a16:creationId xmlns:a16="http://schemas.microsoft.com/office/drawing/2014/main" id="{6F94F49B-80B4-4926-B916-C61B01BEB7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900" y="1472706"/>
            <a:ext cx="914400" cy="914400"/>
          </a:xfrm>
          <a:prstGeom prst="rect">
            <a:avLst/>
          </a:prstGeom>
        </p:spPr>
      </p:pic>
      <p:graphicFrame>
        <p:nvGraphicFramePr>
          <p:cNvPr id="12" name="Table 12">
            <a:extLst>
              <a:ext uri="{FF2B5EF4-FFF2-40B4-BE49-F238E27FC236}">
                <a16:creationId xmlns:a16="http://schemas.microsoft.com/office/drawing/2014/main" id="{1679E081-33FC-4FB6-9654-E08609CB45E9}"/>
              </a:ext>
            </a:extLst>
          </p:cNvPr>
          <p:cNvGraphicFramePr>
            <a:graphicFrameLocks noGrp="1"/>
          </p:cNvGraphicFramePr>
          <p:nvPr>
            <p:extLst>
              <p:ext uri="{D42A27DB-BD31-4B8C-83A1-F6EECF244321}">
                <p14:modId xmlns:p14="http://schemas.microsoft.com/office/powerpoint/2010/main" val="1017057909"/>
              </p:ext>
            </p:extLst>
          </p:nvPr>
        </p:nvGraphicFramePr>
        <p:xfrm>
          <a:off x="1657460" y="3550080"/>
          <a:ext cx="6323860" cy="1112520"/>
        </p:xfrm>
        <a:graphic>
          <a:graphicData uri="http://schemas.openxmlformats.org/drawingml/2006/table">
            <a:tbl>
              <a:tblPr firstRow="1" bandRow="1">
                <a:tableStyleId>{00A15C55-8517-42AA-B614-E9B94910E393}</a:tableStyleId>
              </a:tblPr>
              <a:tblGrid>
                <a:gridCol w="6323860">
                  <a:extLst>
                    <a:ext uri="{9D8B030D-6E8A-4147-A177-3AD203B41FA5}">
                      <a16:colId xmlns:a16="http://schemas.microsoft.com/office/drawing/2014/main" val="2939675520"/>
                    </a:ext>
                  </a:extLst>
                </a:gridCol>
              </a:tblGrid>
              <a:tr h="370840">
                <a:tc>
                  <a:txBody>
                    <a:bodyPr/>
                    <a:lstStyle/>
                    <a:p>
                      <a:r>
                        <a:rPr lang="en-US" dirty="0"/>
                        <a:t>Research Should Answer: </a:t>
                      </a:r>
                    </a:p>
                  </a:txBody>
                  <a:tcPr/>
                </a:tc>
                <a:extLst>
                  <a:ext uri="{0D108BD9-81ED-4DB2-BD59-A6C34878D82A}">
                    <a16:rowId xmlns:a16="http://schemas.microsoft.com/office/drawing/2014/main" val="2052642167"/>
                  </a:ext>
                </a:extLst>
              </a:tr>
              <a:tr h="370840">
                <a:tc>
                  <a:txBody>
                    <a:bodyPr/>
                    <a:lstStyle/>
                    <a:p>
                      <a:r>
                        <a:rPr lang="en-US" dirty="0"/>
                        <a:t>What does soil testing reveal about the soil? </a:t>
                      </a:r>
                    </a:p>
                  </a:txBody>
                  <a:tcPr/>
                </a:tc>
                <a:extLst>
                  <a:ext uri="{0D108BD9-81ED-4DB2-BD59-A6C34878D82A}">
                    <a16:rowId xmlns:a16="http://schemas.microsoft.com/office/drawing/2014/main" val="1378012866"/>
                  </a:ext>
                </a:extLst>
              </a:tr>
              <a:tr h="370840">
                <a:tc>
                  <a:txBody>
                    <a:bodyPr/>
                    <a:lstStyle/>
                    <a:p>
                      <a:r>
                        <a:rPr lang="en-US" sz="1600" dirty="0"/>
                        <a:t>What components are ideal for the soil to include when growing cotton?</a:t>
                      </a:r>
                    </a:p>
                  </a:txBody>
                  <a:tcPr/>
                </a:tc>
                <a:extLst>
                  <a:ext uri="{0D108BD9-81ED-4DB2-BD59-A6C34878D82A}">
                    <a16:rowId xmlns:a16="http://schemas.microsoft.com/office/drawing/2014/main" val="1164927581"/>
                  </a:ext>
                </a:extLst>
              </a:tr>
            </a:tbl>
          </a:graphicData>
        </a:graphic>
      </p:graphicFrame>
    </p:spTree>
    <p:extLst>
      <p:ext uri="{BB962C8B-B14F-4D97-AF65-F5344CB8AC3E}">
        <p14:creationId xmlns:p14="http://schemas.microsoft.com/office/powerpoint/2010/main" val="26379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4691-E197-496D-BDC9-0E0E49846A86}"/>
              </a:ext>
            </a:extLst>
          </p:cNvPr>
          <p:cNvSpPr>
            <a:spLocks noGrp="1"/>
          </p:cNvSpPr>
          <p:nvPr>
            <p:ph type="ctrTitle"/>
          </p:nvPr>
        </p:nvSpPr>
        <p:spPr/>
        <p:txBody>
          <a:bodyPr/>
          <a:lstStyle/>
          <a:p>
            <a:r>
              <a:rPr lang="en-US" dirty="0"/>
              <a:t>Cotton Growing Cycle</a:t>
            </a:r>
          </a:p>
        </p:txBody>
      </p:sp>
    </p:spTree>
    <p:extLst>
      <p:ext uri="{BB962C8B-B14F-4D97-AF65-F5344CB8AC3E}">
        <p14:creationId xmlns:p14="http://schemas.microsoft.com/office/powerpoint/2010/main" val="2995854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8</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3" name="Vertical Text Placeholder 12"/>
          <p:cNvSpPr>
            <a:spLocks noGrp="1"/>
          </p:cNvSpPr>
          <p:nvPr>
            <p:ph type="body" orient="vert" idx="12"/>
          </p:nvPr>
        </p:nvSpPr>
        <p:spPr/>
        <p:txBody>
          <a:bodyPr/>
          <a:lstStyle/>
          <a:p>
            <a:r>
              <a:rPr lang="en-US" sz="4400" dirty="0"/>
              <a:t>Cotton Growing Cycle</a:t>
            </a:r>
          </a:p>
        </p:txBody>
      </p:sp>
      <p:graphicFrame>
        <p:nvGraphicFramePr>
          <p:cNvPr id="4" name="Diagram 3">
            <a:extLst>
              <a:ext uri="{FF2B5EF4-FFF2-40B4-BE49-F238E27FC236}">
                <a16:creationId xmlns:a16="http://schemas.microsoft.com/office/drawing/2014/main" id="{60A3AEA0-BC17-4B03-A785-195C4D121837}"/>
              </a:ext>
            </a:extLst>
          </p:cNvPr>
          <p:cNvGraphicFramePr/>
          <p:nvPr>
            <p:extLst>
              <p:ext uri="{D42A27DB-BD31-4B8C-83A1-F6EECF244321}">
                <p14:modId xmlns:p14="http://schemas.microsoft.com/office/powerpoint/2010/main" val="2462763625"/>
              </p:ext>
            </p:extLst>
          </p:nvPr>
        </p:nvGraphicFramePr>
        <p:xfrm>
          <a:off x="1524000" y="18007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e 5">
            <a:extLst>
              <a:ext uri="{FF2B5EF4-FFF2-40B4-BE49-F238E27FC236}">
                <a16:creationId xmlns:a16="http://schemas.microsoft.com/office/drawing/2014/main" id="{0749208C-366B-4BA0-804B-235AE0A251CC}"/>
              </a:ext>
            </a:extLst>
          </p:cNvPr>
          <p:cNvGraphicFramePr>
            <a:graphicFrameLocks noGrp="1"/>
          </p:cNvGraphicFramePr>
          <p:nvPr>
            <p:extLst>
              <p:ext uri="{D42A27DB-BD31-4B8C-83A1-F6EECF244321}">
                <p14:modId xmlns:p14="http://schemas.microsoft.com/office/powerpoint/2010/main" val="3771839580"/>
              </p:ext>
            </p:extLst>
          </p:nvPr>
        </p:nvGraphicFramePr>
        <p:xfrm>
          <a:off x="1358900" y="2481271"/>
          <a:ext cx="6096000" cy="237236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3904262588"/>
                    </a:ext>
                  </a:extLst>
                </a:gridCol>
              </a:tblGrid>
              <a:tr h="370840">
                <a:tc>
                  <a:txBody>
                    <a:bodyPr/>
                    <a:lstStyle/>
                    <a:p>
                      <a:pPr algn="ctr"/>
                      <a:r>
                        <a:rPr lang="en-US" sz="2800" dirty="0"/>
                        <a:t>Stages of Growth</a:t>
                      </a:r>
                    </a:p>
                  </a:txBody>
                  <a:tcPr/>
                </a:tc>
                <a:extLst>
                  <a:ext uri="{0D108BD9-81ED-4DB2-BD59-A6C34878D82A}">
                    <a16:rowId xmlns:a16="http://schemas.microsoft.com/office/drawing/2014/main" val="1652989445"/>
                  </a:ext>
                </a:extLst>
              </a:tr>
              <a:tr h="370840">
                <a:tc>
                  <a:txBody>
                    <a:bodyPr/>
                    <a:lstStyle/>
                    <a:p>
                      <a:pPr algn="ctr"/>
                      <a:r>
                        <a:rPr lang="en-US" dirty="0"/>
                        <a:t>1. Germination and Emergence</a:t>
                      </a:r>
                    </a:p>
                  </a:txBody>
                  <a:tcPr/>
                </a:tc>
                <a:extLst>
                  <a:ext uri="{0D108BD9-81ED-4DB2-BD59-A6C34878D82A}">
                    <a16:rowId xmlns:a16="http://schemas.microsoft.com/office/drawing/2014/main" val="3626534213"/>
                  </a:ext>
                </a:extLst>
              </a:tr>
              <a:tr h="370840">
                <a:tc>
                  <a:txBody>
                    <a:bodyPr/>
                    <a:lstStyle/>
                    <a:p>
                      <a:pPr algn="ctr"/>
                      <a:r>
                        <a:rPr lang="en-US" dirty="0"/>
                        <a:t>2. Seedling Establishment</a:t>
                      </a:r>
                    </a:p>
                  </a:txBody>
                  <a:tcPr/>
                </a:tc>
                <a:extLst>
                  <a:ext uri="{0D108BD9-81ED-4DB2-BD59-A6C34878D82A}">
                    <a16:rowId xmlns:a16="http://schemas.microsoft.com/office/drawing/2014/main" val="1650358636"/>
                  </a:ext>
                </a:extLst>
              </a:tr>
              <a:tr h="370840">
                <a:tc>
                  <a:txBody>
                    <a:bodyPr/>
                    <a:lstStyle/>
                    <a:p>
                      <a:pPr algn="ctr"/>
                      <a:r>
                        <a:rPr lang="en-US" dirty="0"/>
                        <a:t>3. Leaf Area and Canopy Development</a:t>
                      </a:r>
                    </a:p>
                  </a:txBody>
                  <a:tcPr/>
                </a:tc>
                <a:extLst>
                  <a:ext uri="{0D108BD9-81ED-4DB2-BD59-A6C34878D82A}">
                    <a16:rowId xmlns:a16="http://schemas.microsoft.com/office/drawing/2014/main" val="1315835753"/>
                  </a:ext>
                </a:extLst>
              </a:tr>
              <a:tr h="370840">
                <a:tc>
                  <a:txBody>
                    <a:bodyPr/>
                    <a:lstStyle/>
                    <a:p>
                      <a:pPr algn="ctr"/>
                      <a:r>
                        <a:rPr lang="en-US" dirty="0"/>
                        <a:t>4. Flowering and Boll Development</a:t>
                      </a:r>
                    </a:p>
                  </a:txBody>
                  <a:tcPr/>
                </a:tc>
                <a:extLst>
                  <a:ext uri="{0D108BD9-81ED-4DB2-BD59-A6C34878D82A}">
                    <a16:rowId xmlns:a16="http://schemas.microsoft.com/office/drawing/2014/main" val="120238172"/>
                  </a:ext>
                </a:extLst>
              </a:tr>
              <a:tr h="370840">
                <a:tc>
                  <a:txBody>
                    <a:bodyPr/>
                    <a:lstStyle/>
                    <a:p>
                      <a:pPr algn="ctr"/>
                      <a:r>
                        <a:rPr lang="en-US" dirty="0"/>
                        <a:t>5. Maturation (Open Boll)</a:t>
                      </a:r>
                    </a:p>
                  </a:txBody>
                  <a:tcPr/>
                </a:tc>
                <a:extLst>
                  <a:ext uri="{0D108BD9-81ED-4DB2-BD59-A6C34878D82A}">
                    <a16:rowId xmlns:a16="http://schemas.microsoft.com/office/drawing/2014/main" val="1051990753"/>
                  </a:ext>
                </a:extLst>
              </a:tr>
            </a:tbl>
          </a:graphicData>
        </a:graphic>
      </p:graphicFrame>
      <p:pic>
        <p:nvPicPr>
          <p:cNvPr id="7" name="Graphic 6" descr="Plant outline">
            <a:extLst>
              <a:ext uri="{FF2B5EF4-FFF2-40B4-BE49-F238E27FC236}">
                <a16:creationId xmlns:a16="http://schemas.microsoft.com/office/drawing/2014/main" id="{E0C85A34-C3C2-4CBD-811B-0B1768BFCD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8948" y="2481271"/>
            <a:ext cx="488889" cy="488889"/>
          </a:xfrm>
          <a:prstGeom prst="rect">
            <a:avLst/>
          </a:prstGeom>
        </p:spPr>
      </p:pic>
    </p:spTree>
    <p:extLst>
      <p:ext uri="{BB962C8B-B14F-4D97-AF65-F5344CB8AC3E}">
        <p14:creationId xmlns:p14="http://schemas.microsoft.com/office/powerpoint/2010/main" val="321169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56AA9FD-67D3-224D-833E-56195D0AF7BA}" type="slidenum">
              <a:rPr lang="en-US" smtClean="0"/>
              <a:pPr/>
              <a:t>9</a:t>
            </a:fld>
            <a:endParaRPr lang="en-US" dirty="0"/>
          </a:p>
        </p:txBody>
      </p:sp>
      <p:sp>
        <p:nvSpPr>
          <p:cNvPr id="3" name="Footer Placeholder 2"/>
          <p:cNvSpPr>
            <a:spLocks noGrp="1"/>
          </p:cNvSpPr>
          <p:nvPr>
            <p:ph type="ftr" sz="quarter" idx="11"/>
          </p:nvPr>
        </p:nvSpPr>
        <p:spPr/>
        <p:txBody>
          <a:bodyPr/>
          <a:lstStyle/>
          <a:p>
            <a:r>
              <a:rPr lang="en-US"/>
              <a:t>Texas Farm Bureau Presentation</a:t>
            </a:r>
            <a:endParaRPr lang="en-US" dirty="0"/>
          </a:p>
        </p:txBody>
      </p:sp>
      <p:sp>
        <p:nvSpPr>
          <p:cNvPr id="13" name="Vertical Text Placeholder 12"/>
          <p:cNvSpPr>
            <a:spLocks noGrp="1"/>
          </p:cNvSpPr>
          <p:nvPr>
            <p:ph type="body" orient="vert" idx="12"/>
          </p:nvPr>
        </p:nvSpPr>
        <p:spPr/>
        <p:txBody>
          <a:bodyPr/>
          <a:lstStyle/>
          <a:p>
            <a:r>
              <a:rPr lang="en-US" sz="4400" dirty="0"/>
              <a:t>Cotton Growing Cycle</a:t>
            </a:r>
          </a:p>
        </p:txBody>
      </p:sp>
      <p:pic>
        <p:nvPicPr>
          <p:cNvPr id="8" name="Picture 7" descr="Chart&#10;&#10;Description automatically generated">
            <a:extLst>
              <a:ext uri="{FF2B5EF4-FFF2-40B4-BE49-F238E27FC236}">
                <a16:creationId xmlns:a16="http://schemas.microsoft.com/office/drawing/2014/main" id="{B97C38EE-1129-4296-A5F3-43208A2DF500}"/>
              </a:ext>
            </a:extLst>
          </p:cNvPr>
          <p:cNvPicPr>
            <a:picLocks noChangeAspect="1"/>
          </p:cNvPicPr>
          <p:nvPr/>
        </p:nvPicPr>
        <p:blipFill>
          <a:blip r:embed="rId2"/>
          <a:stretch>
            <a:fillRect/>
          </a:stretch>
        </p:blipFill>
        <p:spPr>
          <a:xfrm>
            <a:off x="9236" y="1603894"/>
            <a:ext cx="9144000" cy="4056611"/>
          </a:xfrm>
          <a:prstGeom prst="rect">
            <a:avLst/>
          </a:prstGeom>
        </p:spPr>
      </p:pic>
    </p:spTree>
    <p:extLst>
      <p:ext uri="{BB962C8B-B14F-4D97-AF65-F5344CB8AC3E}">
        <p14:creationId xmlns:p14="http://schemas.microsoft.com/office/powerpoint/2010/main" val="1893536059"/>
      </p:ext>
    </p:extLst>
  </p:cSld>
  <p:clrMapOvr>
    <a:masterClrMapping/>
  </p:clrMapOvr>
</p:sld>
</file>

<file path=ppt/theme/theme1.xml><?xml version="1.0" encoding="utf-8"?>
<a:theme xmlns:a="http://schemas.openxmlformats.org/drawingml/2006/main" name="TFB">
  <a:themeElements>
    <a:clrScheme name="TFB">
      <a:dk1>
        <a:srgbClr val="323232"/>
      </a:dk1>
      <a:lt1>
        <a:sysClr val="window" lastClr="FFFFFF"/>
      </a:lt1>
      <a:dk2>
        <a:srgbClr val="141313"/>
      </a:dk2>
      <a:lt2>
        <a:srgbClr val="EEECE1"/>
      </a:lt2>
      <a:accent1>
        <a:srgbClr val="6E0000"/>
      </a:accent1>
      <a:accent2>
        <a:srgbClr val="002D5A"/>
      </a:accent2>
      <a:accent3>
        <a:srgbClr val="D70019"/>
      </a:accent3>
      <a:accent4>
        <a:srgbClr val="008CE1"/>
      </a:accent4>
      <a:accent5>
        <a:srgbClr val="777877"/>
      </a:accent5>
      <a:accent6>
        <a:srgbClr val="DDDEDD"/>
      </a:accent6>
      <a:hlink>
        <a:srgbClr val="0092D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SecurityGroups xmlns="5c9d3276-7d6c-4a80-8547-9a46e0d960e0" xsi:nil="true"/>
    <MigrationWizId xmlns="5c9d3276-7d6c-4a80-8547-9a46e0d960e0">3f6ea3d2-cd8e-41b6-972e-5cf8dd1e4024</MigrationWizId>
    <MigrationWizIdPermissions xmlns="5c9d3276-7d6c-4a80-8547-9a46e0d960e0" xsi:nil="true"/>
    <MigrationWizIdPermissionLevels xmlns="5c9d3276-7d6c-4a80-8547-9a46e0d960e0" xsi:nil="true"/>
    <MigrationWizIdDocumentLibraryPermissions xmlns="5c9d3276-7d6c-4a80-8547-9a46e0d960e0" xsi:nil="true"/>
    <TaxCatchAll xmlns="5678754e-4f4b-4095-b2c4-250331285986" xsi:nil="true"/>
    <lcf76f155ced4ddcb4097134ff3c332f xmlns="5c9d3276-7d6c-4a80-8547-9a46e0d960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0BDD2A4D25024A9E8F96824EB84563" ma:contentTypeVersion="24" ma:contentTypeDescription="Create a new document." ma:contentTypeScope="" ma:versionID="0da6a2e144bf063cd3b4fd5c328d0706">
  <xsd:schema xmlns:xsd="http://www.w3.org/2001/XMLSchema" xmlns:xs="http://www.w3.org/2001/XMLSchema" xmlns:p="http://schemas.microsoft.com/office/2006/metadata/properties" xmlns:ns2="5c9d3276-7d6c-4a80-8547-9a46e0d960e0" xmlns:ns3="5678754e-4f4b-4095-b2c4-250331285986" targetNamespace="http://schemas.microsoft.com/office/2006/metadata/properties" ma:root="true" ma:fieldsID="4202f566fb5361d2a67b7f16faa763c1" ns2:_="" ns3:_="">
    <xsd:import namespace="5c9d3276-7d6c-4a80-8547-9a46e0d960e0"/>
    <xsd:import namespace="5678754e-4f4b-4095-b2c4-250331285986"/>
    <xsd:element name="properties">
      <xsd:complexType>
        <xsd:sequence>
          <xsd:element name="documentManagement">
            <xsd:complexType>
              <xsd:all>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d3276-7d6c-4a80-8547-9a46e0d960e0"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1f4def06-3def-460c-af78-f1eb590e91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8754e-4f4b-4095-b2c4-250331285986"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0ac0d432-86ba-4a3d-9476-f09ca24d47f1}" ma:internalName="TaxCatchAll" ma:showField="CatchAllData" ma:web="5678754e-4f4b-4095-b2c4-2503312859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BF6DB0-EB56-4698-AC15-93FE060D04A2}">
  <ds:schemaRefs>
    <ds:schemaRef ds:uri="http://schemas.microsoft.com/office/2006/metadata/properties"/>
    <ds:schemaRef ds:uri="http://schemas.microsoft.com/office/infopath/2007/PartnerControls"/>
    <ds:schemaRef ds:uri="5c9d3276-7d6c-4a80-8547-9a46e0d960e0"/>
    <ds:schemaRef ds:uri="5678754e-4f4b-4095-b2c4-250331285986"/>
  </ds:schemaRefs>
</ds:datastoreItem>
</file>

<file path=customXml/itemProps2.xml><?xml version="1.0" encoding="utf-8"?>
<ds:datastoreItem xmlns:ds="http://schemas.openxmlformats.org/officeDocument/2006/customXml" ds:itemID="{FDF6C3D7-6932-4E78-9DC8-66F368EFADAB}"/>
</file>

<file path=customXml/itemProps3.xml><?xml version="1.0" encoding="utf-8"?>
<ds:datastoreItem xmlns:ds="http://schemas.openxmlformats.org/officeDocument/2006/customXml" ds:itemID="{9D04AF7B-8647-4369-B450-F255571BAE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TFB</Template>
  <TotalTime>2913</TotalTime>
  <Words>1784</Words>
  <Application>Microsoft Office PowerPoint</Application>
  <PresentationFormat>On-screen Show (4:3)</PresentationFormat>
  <Paragraphs>286</Paragraphs>
  <Slides>33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Lucida Grande</vt:lpstr>
      <vt:lpstr>Times New Roman</vt:lpstr>
      <vt:lpstr>Verdana</vt:lpstr>
      <vt:lpstr>Wingdings</vt:lpstr>
      <vt:lpstr>TFB</vt:lpstr>
      <vt:lpstr>Cotton</vt:lpstr>
      <vt:lpstr>Cotton Planting</vt:lpstr>
      <vt:lpstr>PowerPoint Presentation</vt:lpstr>
      <vt:lpstr>PowerPoint Presentation</vt:lpstr>
      <vt:lpstr>PowerPoint Presentation</vt:lpstr>
      <vt:lpstr>PowerPoint Presentation</vt:lpstr>
      <vt:lpstr>Cotton Growing Cycle</vt:lpstr>
      <vt:lpstr>PowerPoint Presentation</vt:lpstr>
      <vt:lpstr>PowerPoint Presentation</vt:lpstr>
      <vt:lpstr>PowerPoint Presentation</vt:lpstr>
      <vt:lpstr>PowerPoint Presentation</vt:lpstr>
      <vt:lpstr>PowerPoint Presentation</vt:lpstr>
      <vt:lpstr>PowerPoint Presentation</vt:lpstr>
      <vt:lpstr>Cotton Harvesting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Cotton Ginning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Dollar Breakdown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COVER SLIDE</dc:title>
  <dc:creator>Cindy Wennin</dc:creator>
  <cp:lastModifiedBy>Brown, Jacy</cp:lastModifiedBy>
  <cp:revision>47</cp:revision>
  <dcterms:created xsi:type="dcterms:W3CDTF">2012-11-07T15:29:18Z</dcterms:created>
  <dcterms:modified xsi:type="dcterms:W3CDTF">2025-02-13T22:14:20Z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0x0101008C0BDD2A4D25024A9E8F96824EB84563</vt:lpwstr>
  </property>
  <property fmtid="{D5CDD505-2E9C-101B-9397-08002B2CF9AE}" pid="3" name="Order">
    <vt:r8>15100</vt:r8>
  </property>
  <property fmtid="{D5CDD505-2E9C-101B-9397-08002B2CF9AE}" pid="4" name="MediaServiceImageTags">
    <vt:lpwstr/>
  </property>
</Properties>
</file>